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8"/>
  </p:notesMasterIdLst>
  <p:sldIdLst>
    <p:sldId id="256" r:id="rId2"/>
    <p:sldId id="257" r:id="rId3"/>
    <p:sldId id="259" r:id="rId4"/>
    <p:sldId id="264" r:id="rId5"/>
    <p:sldId id="265" r:id="rId6"/>
    <p:sldId id="260" r:id="rId7"/>
    <p:sldId id="261" r:id="rId8"/>
    <p:sldId id="262" r:id="rId9"/>
    <p:sldId id="263" r:id="rId10"/>
    <p:sldId id="266" r:id="rId11"/>
    <p:sldId id="267" r:id="rId12"/>
    <p:sldId id="268" r:id="rId13"/>
    <p:sldId id="269" r:id="rId14"/>
    <p:sldId id="271"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92542" autoAdjust="0"/>
  </p:normalViewPr>
  <p:slideViewPr>
    <p:cSldViewPr>
      <p:cViewPr varScale="1">
        <p:scale>
          <a:sx n="45" d="100"/>
          <a:sy n="45" d="100"/>
        </p:scale>
        <p:origin x="-104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4A722-A6C8-4453-91A8-95B06B1E1F64}" type="datetimeFigureOut">
              <a:rPr lang="en-US" smtClean="0"/>
              <a:pPr/>
              <a:t>10/17/2013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E4861-3F14-469C-92D1-C677F0C73F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Two-week unit on United States symbols starting </a:t>
            </a:r>
            <a:r>
              <a:rPr lang="en-US" sz="1200" b="1" kern="1200" dirty="0" smtClean="0">
                <a:solidFill>
                  <a:schemeClr val="tx1"/>
                </a:solidFill>
                <a:latin typeface="+mn-lt"/>
                <a:ea typeface="+mn-ea"/>
                <a:cs typeface="+mn-cs"/>
              </a:rPr>
              <a:t>Monday,</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November 4</a:t>
            </a:r>
            <a:r>
              <a:rPr lang="en-US" sz="1200" b="1" kern="1200" baseline="30000" dirty="0" smtClean="0">
                <a:solidFill>
                  <a:schemeClr val="tx1"/>
                </a:solidFill>
                <a:latin typeface="+mn-lt"/>
                <a:ea typeface="+mn-ea"/>
                <a:cs typeface="+mn-cs"/>
              </a:rPr>
              <a:t>th</a:t>
            </a:r>
            <a:r>
              <a:rPr lang="en-US" sz="1200" b="1" kern="1200" dirty="0" smtClean="0">
                <a:solidFill>
                  <a:schemeClr val="tx1"/>
                </a:solidFill>
                <a:latin typeface="+mn-lt"/>
                <a:ea typeface="+mn-ea"/>
                <a:cs typeface="+mn-cs"/>
              </a:rPr>
              <a:t>, 2013 </a:t>
            </a:r>
            <a:r>
              <a:rPr lang="en-US" sz="1200" kern="1200" dirty="0" smtClean="0">
                <a:solidFill>
                  <a:schemeClr val="tx1"/>
                </a:solidFill>
                <a:latin typeface="+mn-lt"/>
                <a:ea typeface="+mn-ea"/>
                <a:cs typeface="+mn-cs"/>
              </a:rPr>
              <a:t>through </a:t>
            </a:r>
            <a:r>
              <a:rPr lang="en-US" sz="1200" b="1" kern="1200" dirty="0" smtClean="0">
                <a:solidFill>
                  <a:schemeClr val="tx1"/>
                </a:solidFill>
                <a:latin typeface="+mn-lt"/>
                <a:ea typeface="+mn-ea"/>
                <a:cs typeface="+mn-cs"/>
              </a:rPr>
              <a:t>Friday, November 15</a:t>
            </a:r>
            <a:r>
              <a:rPr lang="en-US" sz="1200" b="1" kern="1200" baseline="30000" dirty="0" smtClean="0">
                <a:solidFill>
                  <a:schemeClr val="tx1"/>
                </a:solidFill>
                <a:latin typeface="+mn-lt"/>
                <a:ea typeface="+mn-ea"/>
                <a:cs typeface="+mn-cs"/>
              </a:rPr>
              <a:t>th</a:t>
            </a:r>
            <a:r>
              <a:rPr lang="en-US" sz="1200" b="1" kern="1200" dirty="0" smtClean="0">
                <a:solidFill>
                  <a:schemeClr val="tx1"/>
                </a:solidFill>
                <a:latin typeface="+mn-lt"/>
                <a:ea typeface="+mn-ea"/>
                <a:cs typeface="+mn-cs"/>
              </a:rPr>
              <a:t>, 2013. </a:t>
            </a:r>
            <a:r>
              <a:rPr lang="en-US" sz="1200" kern="1200" dirty="0" smtClean="0">
                <a:solidFill>
                  <a:schemeClr val="tx1"/>
                </a:solidFill>
                <a:latin typeface="+mn-lt"/>
                <a:ea typeface="+mn-ea"/>
                <a:cs typeface="+mn-cs"/>
              </a:rPr>
              <a:t>This unit will cover the VA SOL Civics K.9,  the American Flag, the Pledge of Allegiance, and the President of the United States.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latin typeface="+mn-lt"/>
                <a:ea typeface="+mn-ea"/>
                <a:cs typeface="+mn-cs"/>
              </a:rPr>
              <a:t>K.9</a:t>
            </a:r>
            <a:r>
              <a:rPr lang="en-US" sz="1200" i="1" kern="1200" dirty="0" smtClean="0">
                <a:solidFill>
                  <a:schemeClr val="tx1"/>
                </a:solidFill>
                <a:latin typeface="+mn-lt"/>
                <a:ea typeface="+mn-ea"/>
                <a:cs typeface="+mn-cs"/>
              </a:rPr>
              <a:t> The student will recognize the American flag and the Pledge of Allegiance and know</a:t>
            </a:r>
            <a:r>
              <a:rPr lang="en-US" sz="1200" b="1" i="1"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that the president is the leader of the United States.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80E4861-3F14-469C-92D1-C677F0C73F8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This book explains that the American Flag has 50 stars and 13 stripes, and also the history surrounding the flag. </a:t>
            </a:r>
            <a:r>
              <a:rPr lang="en-US" dirty="0" smtClean="0"/>
              <a:t>This book will also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American Flag.</a:t>
            </a: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White House.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Statue of Liberty.</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Liberty Bell.</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Bald Eagle.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 be used in a</a:t>
            </a:r>
            <a:r>
              <a:rPr lang="en-US" baseline="0" dirty="0" smtClean="0"/>
              <a:t> </a:t>
            </a:r>
            <a:r>
              <a:rPr lang="en-US" dirty="0" smtClean="0"/>
              <a:t>book basket for</a:t>
            </a:r>
            <a:r>
              <a:rPr lang="en-US" baseline="0" dirty="0" smtClean="0"/>
              <a:t> students to refer to throughout the unit. The students will be invited to read these books when they have finished their assignments. These books will also be used as a center. This book is a short non-fiction text for emergent readers to learn  about the Pledge of Allegiance.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will use Brain</a:t>
            </a:r>
            <a:r>
              <a:rPr lang="en-US" baseline="0" dirty="0" smtClean="0"/>
              <a:t> Pop Jr. to introduce United States symbols. By showing this video, hopefully my students will better understand the various U.S. symbols. The students can later play the symbols matching game as a computer center.</a:t>
            </a:r>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book will</a:t>
            </a:r>
            <a:r>
              <a:rPr lang="en-US" baseline="0" dirty="0" smtClean="0"/>
              <a:t> be used during whole group reading. This book clearly displays the history  of our nation’s flag. There are several different examples of where students can see the American flag throughout the story. Students will then make connections to the places where they have seen the flag in their own lives. Where have you seen the American flag?</a:t>
            </a:r>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This book displays the Pledge of Allegiance line by line, with pictures that correspond to each line. In the back of the book there are more facts about the Pledge of Allegiance. The students will use this book as a model for reciting the Pledge of Allegiance.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and a text talk/shared reading lesson. This book will be used to introduce that the president of the United States is the leader of our country. The students will hopefully be able to make connections between leaders in various settings. For example, that the teacher (Mr. Hughes) is the leader of the classroom, much like the president is the leader of the U.S. This discussion will clearly display the students’ prior knowledge regarding the president. The students will then draw and color pictures of what happened in the beginning, middle, and end of the story (this may be done as a whole group discussion). The students will also draw and color a picture of Mr. Hughes and complete the sentence “Mr. Hughes would make a great president because he is _________.”  (My Teacher for President activity).</a:t>
            </a: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This book is about 14 children that possess values that are essential of a leader or a president. This book will be used to prompt discussion on different types of leaders and what characteristics make these individuals leaders.</a:t>
            </a: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to introduce America the Beautiful. This book displays America the Beautiful line by line, with pictures that correspond to each line. The students will use this book as a model to sing America the Beautiful.</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to introduce the Star-Spangled Banner. This book displays the Star-Spangled Banner line by line, with pictures that correspond to each line. The students will use this book as a model to sing the Star-Spangled Banner.</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to introduce My Country </a:t>
            </a:r>
            <a:r>
              <a:rPr lang="en-US" baseline="0" dirty="0" err="1" smtClean="0"/>
              <a:t>‘Tis</a:t>
            </a:r>
            <a:r>
              <a:rPr lang="en-US" baseline="0" dirty="0" smtClean="0"/>
              <a:t> of Thee. This book displays My Country </a:t>
            </a:r>
            <a:r>
              <a:rPr lang="en-US" baseline="0" dirty="0" err="1" smtClean="0"/>
              <a:t>‘Tis</a:t>
            </a:r>
            <a:r>
              <a:rPr lang="en-US" baseline="0" dirty="0" smtClean="0"/>
              <a:t> of Thee line by line, with pictures that correspond to each line. The students will use this book as a model to sing My Country </a:t>
            </a:r>
            <a:r>
              <a:rPr lang="en-US" baseline="0" dirty="0" err="1" smtClean="0"/>
              <a:t>‘Tis</a:t>
            </a:r>
            <a:r>
              <a:rPr lang="en-US" baseline="0" dirty="0" smtClean="0"/>
              <a:t> of Thee.</a:t>
            </a:r>
            <a:endParaRPr lang="en-US" dirty="0" smtClean="0"/>
          </a:p>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book will</a:t>
            </a:r>
            <a:r>
              <a:rPr lang="en-US" baseline="0" dirty="0" smtClean="0"/>
              <a:t> be used during whole group reading. Only part of this big book is </a:t>
            </a:r>
            <a:r>
              <a:rPr lang="en-US" i="1" baseline="0" dirty="0" smtClean="0"/>
              <a:t>Patriotism. </a:t>
            </a:r>
            <a:r>
              <a:rPr lang="en-US" i="0" baseline="0" dirty="0" smtClean="0"/>
              <a:t>This book describes patriotism in a child-friendly way. It describes patriotism as being proud and loyal to the United States of America. It also provides ways in which students can show their patriotism by learning the Pledge of Allegiance, fly the American flag, learn about the U.S. Government, celebrate holidays, exercise rights, etc.</a:t>
            </a:r>
            <a:endParaRPr lang="en-US" dirty="0" smtClean="0"/>
          </a:p>
        </p:txBody>
      </p:sp>
      <p:sp>
        <p:nvSpPr>
          <p:cNvPr id="4" name="Slide Number Placeholder 3"/>
          <p:cNvSpPr>
            <a:spLocks noGrp="1"/>
          </p:cNvSpPr>
          <p:nvPr>
            <p:ph type="sldNum" sz="quarter" idx="10"/>
          </p:nvPr>
        </p:nvSpPr>
        <p:spPr/>
        <p:txBody>
          <a:bodyPr/>
          <a:lstStyle/>
          <a:p>
            <a:fld id="{380E4861-3F14-469C-92D1-C677F0C73F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C81EC9-2043-4BE0-9A23-8F3E597E7C5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81EC9-2043-4BE0-9A23-8F3E597E7C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81EC9-2043-4BE0-9A23-8F3E597E7C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81EC9-2043-4BE0-9A23-8F3E597E7C5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CC81EC9-2043-4BE0-9A23-8F3E597E7C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81EC9-2043-4BE0-9A23-8F3E597E7C5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C81EC9-2043-4BE0-9A23-8F3E597E7C5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C81EC9-2043-4BE0-9A23-8F3E597E7C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C81EC9-2043-4BE0-9A23-8F3E597E7C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81EC9-2043-4BE0-9A23-8F3E597E7C5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A00A29-FEDD-41E8-8F33-113117A7F63C}" type="datetimeFigureOut">
              <a:rPr lang="en-US" smtClean="0"/>
              <a:pPr/>
              <a:t>10/17/2013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CC81EC9-2043-4BE0-9A23-8F3E597E7C5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BA00A29-FEDD-41E8-8F33-113117A7F63C}" type="datetimeFigureOut">
              <a:rPr lang="en-US" smtClean="0"/>
              <a:pPr/>
              <a:t>10/17/2013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CC81EC9-2043-4BE0-9A23-8F3E597E7C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rainpopjr.com/socialstudies/citizenship/ussymbo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b="1" i="1" dirty="0" smtClean="0">
                <a:solidFill>
                  <a:srgbClr val="FF0000"/>
                </a:solidFill>
              </a:rPr>
              <a:t>VA SOL Civics K.9</a:t>
            </a:r>
            <a:r>
              <a:rPr lang="en-US" sz="2000" i="1" dirty="0" smtClean="0">
                <a:solidFill>
                  <a:srgbClr val="FF0000"/>
                </a:solidFill>
              </a:rPr>
              <a:t> The student will recognize the American flag and the Pledge of Allegiance and know</a:t>
            </a:r>
            <a:r>
              <a:rPr lang="en-US" sz="2000" b="1" i="1" dirty="0" smtClean="0">
                <a:solidFill>
                  <a:srgbClr val="FF0000"/>
                </a:solidFill>
              </a:rPr>
              <a:t> </a:t>
            </a:r>
            <a:r>
              <a:rPr lang="en-US" sz="2000" i="1" dirty="0" smtClean="0">
                <a:solidFill>
                  <a:srgbClr val="FF0000"/>
                </a:solidFill>
              </a:rPr>
              <a:t>that the president is the leader of the United States.</a:t>
            </a:r>
          </a:p>
          <a:p>
            <a:endParaRPr lang="en-US" sz="2200" dirty="0" smtClean="0">
              <a:solidFill>
                <a:srgbClr val="FF0000"/>
              </a:solidFill>
            </a:endParaRPr>
          </a:p>
          <a:p>
            <a:r>
              <a:rPr lang="en-US" sz="2200" dirty="0" smtClean="0"/>
              <a:t>Mary </a:t>
            </a:r>
            <a:r>
              <a:rPr lang="en-US" sz="2200" dirty="0" err="1" smtClean="0"/>
              <a:t>Lacen</a:t>
            </a:r>
            <a:r>
              <a:rPr lang="en-US" sz="2200" dirty="0" smtClean="0"/>
              <a:t> </a:t>
            </a:r>
            <a:r>
              <a:rPr lang="en-US" sz="2200" dirty="0" err="1" smtClean="0"/>
              <a:t>Kinkel</a:t>
            </a:r>
            <a:endParaRPr lang="en-US" sz="2200" dirty="0"/>
          </a:p>
        </p:txBody>
      </p:sp>
      <p:sp>
        <p:nvSpPr>
          <p:cNvPr id="2" name="Title 1"/>
          <p:cNvSpPr>
            <a:spLocks noGrp="1"/>
          </p:cNvSpPr>
          <p:nvPr>
            <p:ph type="ctrTitle"/>
          </p:nvPr>
        </p:nvSpPr>
        <p:spPr/>
        <p:txBody>
          <a:bodyPr/>
          <a:lstStyle/>
          <a:p>
            <a:r>
              <a:rPr lang="en-US" dirty="0" smtClean="0"/>
              <a:t>Text Set: United States Symbols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American Flag</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America Flag.</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smtClean="0">
              <a:solidFill>
                <a:srgbClr val="FF0000"/>
              </a:solidFill>
            </a:endParaRPr>
          </a:p>
          <a:p>
            <a:endParaRPr lang="en-US" dirty="0"/>
          </a:p>
        </p:txBody>
      </p:sp>
      <p:pic>
        <p:nvPicPr>
          <p:cNvPr id="27650" name="Picture 2" descr="The American Flag"/>
          <p:cNvPicPr>
            <a:picLocks noChangeAspect="1" noChangeArrowheads="1"/>
          </p:cNvPicPr>
          <p:nvPr/>
        </p:nvPicPr>
        <p:blipFill>
          <a:blip r:embed="rId3" cstate="print"/>
          <a:srcRect/>
          <a:stretch>
            <a:fillRect/>
          </a:stretch>
        </p:blipFill>
        <p:spPr bwMode="auto">
          <a:xfrm>
            <a:off x="5181600" y="1371599"/>
            <a:ext cx="3657600" cy="400745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White House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White House.</a:t>
            </a:r>
            <a:r>
              <a:rPr lang="en-US" dirty="0" smtClean="0">
                <a:solidFill>
                  <a:srgbClr val="FF0000"/>
                </a:solidFill>
                <a:cs typeface="Garamond"/>
              </a:rPr>
              <a:t> </a:t>
            </a:r>
          </a:p>
          <a:p>
            <a:pPr>
              <a:buNone/>
            </a:pPr>
            <a:r>
              <a:rPr lang="en-US" dirty="0" smtClean="0">
                <a:solidFill>
                  <a:srgbClr val="FF0000"/>
                </a:solidFill>
                <a:cs typeface="Garamond"/>
              </a:rPr>
              <a:t>New York, NY: Scholastic. </a:t>
            </a:r>
          </a:p>
        </p:txBody>
      </p:sp>
      <p:pic>
        <p:nvPicPr>
          <p:cNvPr id="26626" name="Picture 2" descr="The White House"/>
          <p:cNvPicPr>
            <a:picLocks noChangeAspect="1" noChangeArrowheads="1"/>
          </p:cNvPicPr>
          <p:nvPr/>
        </p:nvPicPr>
        <p:blipFill>
          <a:blip r:embed="rId3" cstate="print"/>
          <a:srcRect/>
          <a:stretch>
            <a:fillRect/>
          </a:stretch>
        </p:blipFill>
        <p:spPr bwMode="auto">
          <a:xfrm>
            <a:off x="5105400" y="1295400"/>
            <a:ext cx="3733800" cy="409094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Statue of Liberty</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Statue of Liberty.</a:t>
            </a:r>
            <a:r>
              <a:rPr lang="en-US" dirty="0" smtClean="0">
                <a:solidFill>
                  <a:srgbClr val="FF0000"/>
                </a:solidFill>
                <a:cs typeface="Garamond"/>
              </a:rPr>
              <a:t> </a:t>
            </a:r>
          </a:p>
          <a:p>
            <a:pPr>
              <a:buNone/>
            </a:pPr>
            <a:r>
              <a:rPr lang="en-US" dirty="0" smtClean="0">
                <a:solidFill>
                  <a:srgbClr val="FF0000"/>
                </a:solidFill>
                <a:cs typeface="Garamond"/>
              </a:rPr>
              <a:t>New York, NY: Scholastic. </a:t>
            </a:r>
          </a:p>
          <a:p>
            <a:pPr>
              <a:buNone/>
            </a:pPr>
            <a:endParaRPr lang="en-US" dirty="0"/>
          </a:p>
        </p:txBody>
      </p:sp>
      <p:pic>
        <p:nvPicPr>
          <p:cNvPr id="25602" name="Picture 2" descr="The Statue of Liberty"/>
          <p:cNvPicPr>
            <a:picLocks noChangeAspect="1" noChangeArrowheads="1"/>
          </p:cNvPicPr>
          <p:nvPr/>
        </p:nvPicPr>
        <p:blipFill>
          <a:blip r:embed="rId3" cstate="print"/>
          <a:srcRect/>
          <a:stretch>
            <a:fillRect/>
          </a:stretch>
        </p:blipFill>
        <p:spPr bwMode="auto">
          <a:xfrm>
            <a:off x="5105400" y="1371600"/>
            <a:ext cx="3733800" cy="409094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Liberty Bell</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Liberty Bell.</a:t>
            </a:r>
            <a:r>
              <a:rPr lang="en-US" dirty="0" smtClean="0">
                <a:solidFill>
                  <a:srgbClr val="FF0000"/>
                </a:solidFill>
                <a:cs typeface="Garamond"/>
              </a:rPr>
              <a:t> </a:t>
            </a:r>
          </a:p>
          <a:p>
            <a:pPr>
              <a:buNone/>
            </a:pPr>
            <a:r>
              <a:rPr lang="en-US" dirty="0" smtClean="0">
                <a:solidFill>
                  <a:srgbClr val="FF0000"/>
                </a:solidFill>
                <a:cs typeface="Garamond"/>
              </a:rPr>
              <a:t>New York, NY: Scholastic. </a:t>
            </a:r>
          </a:p>
          <a:p>
            <a:pPr>
              <a:buNone/>
            </a:pPr>
            <a:endParaRPr lang="en-US" dirty="0"/>
          </a:p>
        </p:txBody>
      </p:sp>
      <p:pic>
        <p:nvPicPr>
          <p:cNvPr id="24578" name="Picture 2" descr="The Liberty Bell"/>
          <p:cNvPicPr>
            <a:picLocks noChangeAspect="1" noChangeArrowheads="1"/>
          </p:cNvPicPr>
          <p:nvPr/>
        </p:nvPicPr>
        <p:blipFill>
          <a:blip r:embed="rId3" cstate="print"/>
          <a:srcRect/>
          <a:stretch>
            <a:fillRect/>
          </a:stretch>
        </p:blipFill>
        <p:spPr bwMode="auto">
          <a:xfrm>
            <a:off x="5083631" y="1219200"/>
            <a:ext cx="3755569" cy="4114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 Eagle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Bald Eagle.</a:t>
            </a:r>
            <a:r>
              <a:rPr lang="en-US" dirty="0" smtClean="0">
                <a:solidFill>
                  <a:srgbClr val="FF0000"/>
                </a:solidFill>
                <a:cs typeface="Garamond"/>
              </a:rPr>
              <a:t> </a:t>
            </a:r>
          </a:p>
          <a:p>
            <a:pPr>
              <a:buNone/>
            </a:pPr>
            <a:r>
              <a:rPr lang="en-US" dirty="0" smtClean="0">
                <a:solidFill>
                  <a:srgbClr val="FF0000"/>
                </a:solidFill>
                <a:cs typeface="Garamond"/>
              </a:rPr>
              <a:t>New York, NY: Scholastic. </a:t>
            </a:r>
          </a:p>
          <a:p>
            <a:pPr>
              <a:buNone/>
            </a:pPr>
            <a:endParaRPr lang="en-US" dirty="0" smtClean="0"/>
          </a:p>
          <a:p>
            <a:endParaRPr lang="en-US" dirty="0"/>
          </a:p>
        </p:txBody>
      </p:sp>
      <p:pic>
        <p:nvPicPr>
          <p:cNvPr id="28674" name="Picture 2" descr="The Bald Eagle"/>
          <p:cNvPicPr>
            <a:picLocks noChangeAspect="1" noChangeArrowheads="1"/>
          </p:cNvPicPr>
          <p:nvPr/>
        </p:nvPicPr>
        <p:blipFill>
          <a:blip r:embed="rId3" cstate="print"/>
          <a:srcRect/>
          <a:stretch>
            <a:fillRect/>
          </a:stretch>
        </p:blipFill>
        <p:spPr bwMode="auto">
          <a:xfrm>
            <a:off x="5105400" y="938252"/>
            <a:ext cx="3733800" cy="409094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Pledge of Allegiance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Lloyd </a:t>
            </a:r>
            <a:r>
              <a:rPr lang="en-US" dirty="0" smtClean="0">
                <a:solidFill>
                  <a:srgbClr val="FF0000"/>
                </a:solidFill>
              </a:rPr>
              <a:t>G. Douglas</a:t>
            </a:r>
          </a:p>
          <a:p>
            <a:r>
              <a:rPr lang="en-US" dirty="0" smtClean="0">
                <a:solidFill>
                  <a:srgbClr val="FF0000"/>
                </a:solidFill>
              </a:rPr>
              <a:t>DRA Level: 10</a:t>
            </a:r>
          </a:p>
          <a:p>
            <a:r>
              <a:rPr lang="en-US" dirty="0" smtClean="0">
                <a:solidFill>
                  <a:srgbClr val="FF0000"/>
                </a:solidFill>
              </a:rPr>
              <a:t>GR Level: F</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Douglas, L. (2003). </a:t>
            </a:r>
          </a:p>
          <a:p>
            <a:pPr>
              <a:buNone/>
            </a:pPr>
            <a:r>
              <a:rPr lang="en-US" i="1" dirty="0" smtClean="0">
                <a:solidFill>
                  <a:srgbClr val="FF0000"/>
                </a:solidFill>
                <a:cs typeface="Garamond"/>
              </a:rPr>
              <a:t>The Pledge of Allegiance.</a:t>
            </a:r>
            <a:r>
              <a:rPr lang="en-US" dirty="0" smtClean="0">
                <a:solidFill>
                  <a:srgbClr val="FF0000"/>
                </a:solidFill>
                <a:cs typeface="Garamond"/>
              </a:rPr>
              <a:t> </a:t>
            </a:r>
          </a:p>
          <a:p>
            <a:pPr>
              <a:buNone/>
            </a:pPr>
            <a:r>
              <a:rPr lang="en-US" dirty="0" smtClean="0">
                <a:solidFill>
                  <a:srgbClr val="FF0000"/>
                </a:solidFill>
                <a:cs typeface="Garamond"/>
              </a:rPr>
              <a:t>New York, NY: Scholastic. </a:t>
            </a:r>
          </a:p>
        </p:txBody>
      </p:sp>
      <p:pic>
        <p:nvPicPr>
          <p:cNvPr id="23554" name="Picture 2" descr="The Pledge of Allegiance"/>
          <p:cNvPicPr>
            <a:picLocks noChangeAspect="1" noChangeArrowheads="1"/>
          </p:cNvPicPr>
          <p:nvPr/>
        </p:nvPicPr>
        <p:blipFill>
          <a:blip r:embed="rId3" cstate="print"/>
          <a:srcRect/>
          <a:stretch>
            <a:fillRect/>
          </a:stretch>
        </p:blipFill>
        <p:spPr bwMode="auto">
          <a:xfrm>
            <a:off x="5105400" y="1326541"/>
            <a:ext cx="3727147" cy="408365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Pop Jr. U.S. Symbols</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Teacher Resource</a:t>
            </a:r>
          </a:p>
          <a:p>
            <a:r>
              <a:rPr lang="en-US" dirty="0" smtClean="0">
                <a:solidFill>
                  <a:srgbClr val="FF0000"/>
                </a:solidFill>
                <a:hlinkClick r:id="rId3"/>
              </a:rPr>
              <a:t>http://www.brainpopjr.com/socialstudies/citizenship/ussymbols/</a:t>
            </a:r>
            <a:endParaRPr lang="en-US" dirty="0" smtClean="0">
              <a:solidFill>
                <a:srgbClr val="FF0000"/>
              </a:solidFill>
            </a:endParaRPr>
          </a:p>
        </p:txBody>
      </p:sp>
      <p:pic>
        <p:nvPicPr>
          <p:cNvPr id="29698" name="Picture 2" descr="http://theipodteacher.com/wp-content/uploads/2012/07/brainpop20jr.jpg"/>
          <p:cNvPicPr>
            <a:picLocks noChangeAspect="1" noChangeArrowheads="1"/>
          </p:cNvPicPr>
          <p:nvPr/>
        </p:nvPicPr>
        <p:blipFill>
          <a:blip r:embed="rId4" cstate="print"/>
          <a:srcRect/>
          <a:stretch>
            <a:fillRect/>
          </a:stretch>
        </p:blipFill>
        <p:spPr bwMode="auto">
          <a:xfrm>
            <a:off x="2895600" y="2971800"/>
            <a:ext cx="3429000" cy="3429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Flag We Love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solidFill>
                  <a:srgbClr val="FF0000"/>
                </a:solidFill>
              </a:rPr>
              <a:t>Author: </a:t>
            </a:r>
          </a:p>
          <a:p>
            <a:pPr>
              <a:buNone/>
            </a:pPr>
            <a:r>
              <a:rPr lang="en-US" dirty="0" smtClean="0">
                <a:solidFill>
                  <a:srgbClr val="FF0000"/>
                </a:solidFill>
              </a:rPr>
              <a:t>Pan Munoz Ryan</a:t>
            </a:r>
          </a:p>
          <a:p>
            <a:r>
              <a:rPr lang="en-US" dirty="0" smtClean="0">
                <a:solidFill>
                  <a:srgbClr val="FF0000"/>
                </a:solidFill>
              </a:rPr>
              <a:t>Illustrator: </a:t>
            </a:r>
          </a:p>
          <a:p>
            <a:pPr>
              <a:buNone/>
            </a:pPr>
            <a:r>
              <a:rPr lang="en-US" dirty="0" smtClean="0">
                <a:solidFill>
                  <a:srgbClr val="FF0000"/>
                </a:solidFill>
              </a:rPr>
              <a:t>Ralph </a:t>
            </a:r>
            <a:r>
              <a:rPr lang="en-US" dirty="0" err="1" smtClean="0">
                <a:solidFill>
                  <a:srgbClr val="FF0000"/>
                </a:solidFill>
              </a:rPr>
              <a:t>Masiello</a:t>
            </a:r>
            <a:endParaRPr lang="en-US" dirty="0" smtClean="0">
              <a:solidFill>
                <a:srgbClr val="FF0000"/>
              </a:solidFill>
            </a:endParaRPr>
          </a:p>
          <a:p>
            <a:r>
              <a:rPr lang="en-US" dirty="0" smtClean="0">
                <a:solidFill>
                  <a:srgbClr val="FF0000"/>
                </a:solidFill>
              </a:rPr>
              <a:t>DRA Level: 40</a:t>
            </a:r>
          </a:p>
          <a:p>
            <a:r>
              <a:rPr lang="en-US" dirty="0" smtClean="0">
                <a:solidFill>
                  <a:srgbClr val="FF0000"/>
                </a:solidFill>
              </a:rPr>
              <a:t>GR Level: Q-T</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Ryan, P. (1996). </a:t>
            </a:r>
          </a:p>
          <a:p>
            <a:pPr>
              <a:buNone/>
            </a:pPr>
            <a:r>
              <a:rPr lang="en-US" i="1" dirty="0" smtClean="0">
                <a:solidFill>
                  <a:srgbClr val="FF0000"/>
                </a:solidFill>
                <a:cs typeface="Garamond"/>
              </a:rPr>
              <a:t>The Flag We Love</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19458" name="Picture 2" descr="http://images.betterworldbooks.com/088/The-Flag-We-Love-9780881068450.jpg"/>
          <p:cNvPicPr>
            <a:picLocks noChangeAspect="1" noChangeArrowheads="1"/>
          </p:cNvPicPr>
          <p:nvPr/>
        </p:nvPicPr>
        <p:blipFill>
          <a:blip r:embed="rId3" cstate="print"/>
          <a:srcRect/>
          <a:stretch>
            <a:fillRect/>
          </a:stretch>
        </p:blipFill>
        <p:spPr bwMode="auto">
          <a:xfrm>
            <a:off x="4495800" y="1295400"/>
            <a:ext cx="4190999" cy="3352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Pledge of Allegiance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Francis Bellamy</a:t>
            </a:r>
          </a:p>
          <a:p>
            <a:r>
              <a:rPr lang="en-US" dirty="0" smtClean="0">
                <a:solidFill>
                  <a:srgbClr val="FF0000"/>
                </a:solidFill>
              </a:rPr>
              <a:t>DRA Level: 10-12</a:t>
            </a:r>
          </a:p>
          <a:p>
            <a:r>
              <a:rPr lang="en-US" dirty="0" smtClean="0">
                <a:solidFill>
                  <a:srgbClr val="FF0000"/>
                </a:solidFill>
              </a:rPr>
              <a:t>GR Level: F-G</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Bellamy, F. (2000). </a:t>
            </a:r>
          </a:p>
          <a:p>
            <a:pPr>
              <a:buNone/>
            </a:pPr>
            <a:r>
              <a:rPr lang="en-US" i="1" dirty="0" smtClean="0">
                <a:solidFill>
                  <a:srgbClr val="FF0000"/>
                </a:solidFill>
                <a:cs typeface="Garamond"/>
              </a:rPr>
              <a:t>The Pledge of Allegiance.</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17410" name="Picture 2" descr="http://d202m5krfqbpi5.cloudfront.net/books/1329229661l/11440927.jpg"/>
          <p:cNvPicPr>
            <a:picLocks noChangeAspect="1" noChangeArrowheads="1"/>
          </p:cNvPicPr>
          <p:nvPr/>
        </p:nvPicPr>
        <p:blipFill>
          <a:blip r:embed="rId3" cstate="print"/>
          <a:srcRect/>
          <a:stretch>
            <a:fillRect/>
          </a:stretch>
        </p:blipFill>
        <p:spPr bwMode="auto">
          <a:xfrm>
            <a:off x="5029200" y="1371600"/>
            <a:ext cx="3657600" cy="297898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Teacher for President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solidFill>
                  <a:srgbClr val="FF0000"/>
                </a:solidFill>
              </a:rPr>
              <a:t>Author: </a:t>
            </a:r>
          </a:p>
          <a:p>
            <a:pPr>
              <a:buNone/>
            </a:pPr>
            <a:r>
              <a:rPr lang="en-US" dirty="0" smtClean="0">
                <a:solidFill>
                  <a:srgbClr val="FF0000"/>
                </a:solidFill>
              </a:rPr>
              <a:t>Kay Winters</a:t>
            </a:r>
          </a:p>
          <a:p>
            <a:r>
              <a:rPr lang="en-US" dirty="0" smtClean="0">
                <a:solidFill>
                  <a:srgbClr val="FF0000"/>
                </a:solidFill>
              </a:rPr>
              <a:t>Illustrator: </a:t>
            </a:r>
          </a:p>
          <a:p>
            <a:pPr>
              <a:buNone/>
            </a:pPr>
            <a:r>
              <a:rPr lang="en-US" dirty="0" smtClean="0">
                <a:solidFill>
                  <a:srgbClr val="FF0000"/>
                </a:solidFill>
              </a:rPr>
              <a:t>Denise </a:t>
            </a:r>
            <a:r>
              <a:rPr lang="en-US" dirty="0" err="1" smtClean="0">
                <a:solidFill>
                  <a:srgbClr val="FF0000"/>
                </a:solidFill>
              </a:rPr>
              <a:t>Brunkus</a:t>
            </a:r>
            <a:endParaRPr lang="en-US" dirty="0" smtClean="0">
              <a:solidFill>
                <a:srgbClr val="FF0000"/>
              </a:solidFill>
            </a:endParaRPr>
          </a:p>
          <a:p>
            <a:r>
              <a:rPr lang="en-US" dirty="0" smtClean="0">
                <a:solidFill>
                  <a:srgbClr val="FF0000"/>
                </a:solidFill>
              </a:rPr>
              <a:t>DRA Level: 18</a:t>
            </a:r>
          </a:p>
          <a:p>
            <a:r>
              <a:rPr lang="en-US" dirty="0" smtClean="0">
                <a:solidFill>
                  <a:srgbClr val="FF0000"/>
                </a:solidFill>
              </a:rPr>
              <a:t>GR Level: J</a:t>
            </a:r>
          </a:p>
          <a:p>
            <a:r>
              <a:rPr lang="en-US" dirty="0" smtClean="0">
                <a:solidFill>
                  <a:srgbClr val="FF0000"/>
                </a:solidFill>
              </a:rPr>
              <a:t>Genre: Fiction</a:t>
            </a:r>
            <a:endParaRPr lang="en-US" dirty="0" smtClean="0">
              <a:solidFill>
                <a:srgbClr val="FF0000"/>
              </a:solidFill>
              <a:cs typeface="Garamond"/>
            </a:endParaRPr>
          </a:p>
          <a:p>
            <a:r>
              <a:rPr lang="en-US" dirty="0" smtClean="0">
                <a:solidFill>
                  <a:srgbClr val="FF0000"/>
                </a:solidFill>
                <a:cs typeface="Garamond"/>
              </a:rPr>
              <a:t>Winters, K. (2004). </a:t>
            </a:r>
          </a:p>
          <a:p>
            <a:pPr>
              <a:buNone/>
            </a:pPr>
            <a:r>
              <a:rPr lang="en-US" i="1" dirty="0" smtClean="0">
                <a:solidFill>
                  <a:srgbClr val="FF0000"/>
                </a:solidFill>
                <a:cs typeface="Garamond"/>
              </a:rPr>
              <a:t>My Teacher for President</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21506" name="Picture 2" descr="My Teacher for President"/>
          <p:cNvPicPr>
            <a:picLocks noChangeAspect="1" noChangeArrowheads="1"/>
          </p:cNvPicPr>
          <p:nvPr/>
        </p:nvPicPr>
        <p:blipFill>
          <a:blip r:embed="rId3" cstate="print"/>
          <a:srcRect/>
          <a:stretch>
            <a:fillRect/>
          </a:stretch>
        </p:blipFill>
        <p:spPr bwMode="auto">
          <a:xfrm>
            <a:off x="5105400" y="1228475"/>
            <a:ext cx="3886200" cy="42579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Can Be President Too!</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err="1" smtClean="0">
                <a:solidFill>
                  <a:srgbClr val="FF0000"/>
                </a:solidFill>
              </a:rPr>
              <a:t>Yanitzia</a:t>
            </a:r>
            <a:r>
              <a:rPr lang="en-US" dirty="0" smtClean="0">
                <a:solidFill>
                  <a:srgbClr val="FF0000"/>
                </a:solidFill>
              </a:rPr>
              <a:t> Canetti</a:t>
            </a:r>
          </a:p>
          <a:p>
            <a:r>
              <a:rPr lang="en-US" dirty="0" smtClean="0">
                <a:solidFill>
                  <a:srgbClr val="FF0000"/>
                </a:solidFill>
              </a:rPr>
              <a:t>DRA Level: 18</a:t>
            </a:r>
          </a:p>
          <a:p>
            <a:r>
              <a:rPr lang="en-US" dirty="0" smtClean="0">
                <a:solidFill>
                  <a:srgbClr val="FF0000"/>
                </a:solidFill>
              </a:rPr>
              <a:t>GR Level: J</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Canetti, Y. (2009). </a:t>
            </a:r>
          </a:p>
          <a:p>
            <a:pPr>
              <a:buNone/>
            </a:pPr>
            <a:r>
              <a:rPr lang="en-US" i="1" dirty="0" smtClean="0">
                <a:solidFill>
                  <a:srgbClr val="FF0000"/>
                </a:solidFill>
                <a:cs typeface="Garamond"/>
              </a:rPr>
              <a:t>I Can Be President Too!</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22530" name="Picture 2" descr="http://ecx.images-amazon.com/images/I/51xFu+ofqEL._SL500_AA300_.jpg"/>
          <p:cNvPicPr>
            <a:picLocks noChangeAspect="1" noChangeArrowheads="1"/>
          </p:cNvPicPr>
          <p:nvPr/>
        </p:nvPicPr>
        <p:blipFill>
          <a:blip r:embed="rId3" cstate="print"/>
          <a:srcRect/>
          <a:stretch>
            <a:fillRect/>
          </a:stretch>
        </p:blipFill>
        <p:spPr bwMode="auto">
          <a:xfrm>
            <a:off x="5029200" y="1219200"/>
            <a:ext cx="3886200" cy="3886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 The Beautiful</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Katharine Lee Bates</a:t>
            </a:r>
          </a:p>
          <a:p>
            <a:r>
              <a:rPr lang="en-US" dirty="0" smtClean="0">
                <a:solidFill>
                  <a:srgbClr val="FF0000"/>
                </a:solidFill>
              </a:rPr>
              <a:t>DRA Level: 40</a:t>
            </a:r>
          </a:p>
          <a:p>
            <a:r>
              <a:rPr lang="en-US" dirty="0" smtClean="0">
                <a:solidFill>
                  <a:srgbClr val="FF0000"/>
                </a:solidFill>
              </a:rPr>
              <a:t>GR Level: Q-T</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Bates, K. (2001). </a:t>
            </a:r>
          </a:p>
          <a:p>
            <a:pPr>
              <a:buNone/>
            </a:pPr>
            <a:r>
              <a:rPr lang="en-US" i="1" dirty="0" smtClean="0">
                <a:solidFill>
                  <a:srgbClr val="FF0000"/>
                </a:solidFill>
                <a:cs typeface="Garamond"/>
              </a:rPr>
              <a:t>America The Beautiful.</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16386" name="Picture 2" descr="America the Beautiful"/>
          <p:cNvPicPr>
            <a:picLocks noChangeAspect="1" noChangeArrowheads="1"/>
          </p:cNvPicPr>
          <p:nvPr/>
        </p:nvPicPr>
        <p:blipFill>
          <a:blip r:embed="rId3" cstate="print"/>
          <a:srcRect/>
          <a:stretch>
            <a:fillRect/>
          </a:stretch>
        </p:blipFill>
        <p:spPr bwMode="auto">
          <a:xfrm>
            <a:off x="5257800" y="1219200"/>
            <a:ext cx="3581400" cy="392397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Star-Spangled Banner </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Francis Scott Key</a:t>
            </a:r>
          </a:p>
          <a:p>
            <a:r>
              <a:rPr lang="en-US" dirty="0" smtClean="0">
                <a:solidFill>
                  <a:srgbClr val="FF0000"/>
                </a:solidFill>
              </a:rPr>
              <a:t>DRA Level: 40</a:t>
            </a:r>
          </a:p>
          <a:p>
            <a:r>
              <a:rPr lang="en-US" dirty="0" smtClean="0">
                <a:solidFill>
                  <a:srgbClr val="FF0000"/>
                </a:solidFill>
              </a:rPr>
              <a:t>GR Level: Q-T</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Key, F. (2002). </a:t>
            </a:r>
          </a:p>
          <a:p>
            <a:pPr>
              <a:buNone/>
            </a:pPr>
            <a:r>
              <a:rPr lang="en-US" i="1" dirty="0" smtClean="0">
                <a:solidFill>
                  <a:srgbClr val="FF0000"/>
                </a:solidFill>
                <a:cs typeface="Garamond"/>
              </a:rPr>
              <a:t>The Star-Spangled Banner.</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15362" name="Picture 2" descr="The Star-Spangled Banner"/>
          <p:cNvPicPr>
            <a:picLocks noChangeAspect="1" noChangeArrowheads="1"/>
          </p:cNvPicPr>
          <p:nvPr/>
        </p:nvPicPr>
        <p:blipFill>
          <a:blip r:embed="rId3" cstate="print"/>
          <a:srcRect/>
          <a:stretch>
            <a:fillRect/>
          </a:stretch>
        </p:blipFill>
        <p:spPr bwMode="auto">
          <a:xfrm>
            <a:off x="5334000" y="1219200"/>
            <a:ext cx="3581400" cy="392397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Country </a:t>
            </a:r>
            <a:r>
              <a:rPr lang="en-US" dirty="0" err="1" smtClean="0"/>
              <a:t>‘Tis</a:t>
            </a:r>
            <a:r>
              <a:rPr lang="en-US" dirty="0" smtClean="0"/>
              <a:t> of Thee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Author: </a:t>
            </a:r>
          </a:p>
          <a:p>
            <a:pPr>
              <a:buNone/>
            </a:pPr>
            <a:r>
              <a:rPr lang="en-US" dirty="0" smtClean="0">
                <a:solidFill>
                  <a:srgbClr val="FF0000"/>
                </a:solidFill>
              </a:rPr>
              <a:t>Samuel Francis Smith</a:t>
            </a:r>
          </a:p>
          <a:p>
            <a:r>
              <a:rPr lang="en-US" dirty="0" smtClean="0">
                <a:solidFill>
                  <a:srgbClr val="FF0000"/>
                </a:solidFill>
              </a:rPr>
              <a:t>DRA Level: 40</a:t>
            </a:r>
          </a:p>
          <a:p>
            <a:r>
              <a:rPr lang="en-US" dirty="0" smtClean="0">
                <a:solidFill>
                  <a:srgbClr val="FF0000"/>
                </a:solidFill>
              </a:rPr>
              <a:t>GR Level: Q-T</a:t>
            </a:r>
          </a:p>
          <a:p>
            <a:r>
              <a:rPr lang="en-US" dirty="0" smtClean="0">
                <a:solidFill>
                  <a:srgbClr val="FF0000"/>
                </a:solidFill>
              </a:rPr>
              <a:t>Genre: Non-Fiction</a:t>
            </a:r>
            <a:endParaRPr lang="en-US" dirty="0" smtClean="0">
              <a:solidFill>
                <a:srgbClr val="FF0000"/>
              </a:solidFill>
              <a:cs typeface="Garamond"/>
            </a:endParaRPr>
          </a:p>
          <a:p>
            <a:r>
              <a:rPr lang="en-US" dirty="0" smtClean="0">
                <a:solidFill>
                  <a:srgbClr val="FF0000"/>
                </a:solidFill>
                <a:cs typeface="Garamond"/>
              </a:rPr>
              <a:t>Smith, S. (2002). </a:t>
            </a:r>
          </a:p>
          <a:p>
            <a:pPr>
              <a:buNone/>
            </a:pPr>
            <a:r>
              <a:rPr lang="en-US" i="1" dirty="0" smtClean="0">
                <a:solidFill>
                  <a:srgbClr val="FF0000"/>
                </a:solidFill>
                <a:cs typeface="Garamond"/>
              </a:rPr>
              <a:t>My Country </a:t>
            </a:r>
            <a:r>
              <a:rPr lang="en-US" i="1" dirty="0" err="1" smtClean="0">
                <a:solidFill>
                  <a:srgbClr val="FF0000"/>
                </a:solidFill>
                <a:cs typeface="Garamond"/>
              </a:rPr>
              <a:t>‘Tis</a:t>
            </a:r>
            <a:r>
              <a:rPr lang="en-US" i="1" dirty="0" smtClean="0">
                <a:solidFill>
                  <a:srgbClr val="FF0000"/>
                </a:solidFill>
                <a:cs typeface="Garamond"/>
              </a:rPr>
              <a:t> of Thee.</a:t>
            </a:r>
            <a:r>
              <a:rPr lang="en-US" dirty="0" smtClean="0">
                <a:solidFill>
                  <a:srgbClr val="FF0000"/>
                </a:solidFill>
                <a:cs typeface="Garamond"/>
              </a:rPr>
              <a:t> </a:t>
            </a:r>
          </a:p>
          <a:p>
            <a:pPr>
              <a:buNone/>
            </a:pPr>
            <a:r>
              <a:rPr lang="en-US" dirty="0" smtClean="0">
                <a:solidFill>
                  <a:srgbClr val="FF0000"/>
                </a:solidFill>
                <a:cs typeface="Garamond"/>
              </a:rPr>
              <a:t>New York, NY: Scholastic. </a:t>
            </a:r>
          </a:p>
          <a:p>
            <a:endParaRPr lang="en-US" dirty="0">
              <a:solidFill>
                <a:srgbClr val="FF0000"/>
              </a:solidFill>
            </a:endParaRPr>
          </a:p>
        </p:txBody>
      </p:sp>
      <p:pic>
        <p:nvPicPr>
          <p:cNvPr id="14338" name="Picture 2" descr="My Country 'Tis of Thee"/>
          <p:cNvPicPr>
            <a:picLocks noChangeAspect="1" noChangeArrowheads="1"/>
          </p:cNvPicPr>
          <p:nvPr/>
        </p:nvPicPr>
        <p:blipFill>
          <a:blip r:embed="rId3" cstate="print"/>
          <a:srcRect/>
          <a:stretch>
            <a:fillRect/>
          </a:stretch>
        </p:blipFill>
        <p:spPr bwMode="auto">
          <a:xfrm>
            <a:off x="5105400" y="1295400"/>
            <a:ext cx="3616474" cy="3962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Patriotism (Big Book)</a:t>
            </a:r>
            <a:endParaRPr lang="en-US" dirty="0"/>
          </a:p>
        </p:txBody>
      </p:sp>
      <p:sp>
        <p:nvSpPr>
          <p:cNvPr id="3" name="Content Placeholder 2"/>
          <p:cNvSpPr>
            <a:spLocks noGrp="1"/>
          </p:cNvSpPr>
          <p:nvPr>
            <p:ph sz="quarter" idx="1"/>
          </p:nvPr>
        </p:nvSpPr>
        <p:spPr/>
        <p:txBody>
          <a:bodyPr>
            <a:normAutofit/>
          </a:bodyPr>
          <a:lstStyle/>
          <a:p>
            <a:r>
              <a:rPr lang="en-US" dirty="0" smtClean="0">
                <a:solidFill>
                  <a:srgbClr val="FF0000"/>
                </a:solidFill>
              </a:rPr>
              <a:t>Author: </a:t>
            </a:r>
          </a:p>
          <a:p>
            <a:pPr>
              <a:buNone/>
            </a:pPr>
            <a:r>
              <a:rPr lang="en-US" dirty="0" smtClean="0">
                <a:solidFill>
                  <a:srgbClr val="FF0000"/>
                </a:solidFill>
              </a:rPr>
              <a:t>Lucia </a:t>
            </a:r>
            <a:r>
              <a:rPr lang="en-US" dirty="0" err="1" smtClean="0">
                <a:solidFill>
                  <a:srgbClr val="FF0000"/>
                </a:solidFill>
              </a:rPr>
              <a:t>Raatman</a:t>
            </a:r>
            <a:endParaRPr lang="en-US" dirty="0" smtClean="0">
              <a:solidFill>
                <a:srgbClr val="FF0000"/>
              </a:solidFill>
            </a:endParaRPr>
          </a:p>
          <a:p>
            <a:r>
              <a:rPr lang="en-US" dirty="0" smtClean="0">
                <a:solidFill>
                  <a:srgbClr val="FF0000"/>
                </a:solidFill>
              </a:rPr>
              <a:t>DRA Level: 30</a:t>
            </a:r>
          </a:p>
          <a:p>
            <a:r>
              <a:rPr lang="en-US" dirty="0" smtClean="0">
                <a:solidFill>
                  <a:srgbClr val="FF0000"/>
                </a:solidFill>
              </a:rPr>
              <a:t>GR Level: N</a:t>
            </a:r>
          </a:p>
          <a:p>
            <a:r>
              <a:rPr lang="en-US" dirty="0" smtClean="0">
                <a:solidFill>
                  <a:srgbClr val="FF0000"/>
                </a:solidFill>
              </a:rPr>
              <a:t>Genre: Non-Fiction</a:t>
            </a:r>
            <a:endParaRPr lang="en-US" dirty="0" smtClean="0">
              <a:solidFill>
                <a:srgbClr val="FF0000"/>
              </a:solidFill>
              <a:cs typeface="Garamond"/>
            </a:endParaRPr>
          </a:p>
          <a:p>
            <a:r>
              <a:rPr lang="en-US" dirty="0" err="1" smtClean="0">
                <a:solidFill>
                  <a:srgbClr val="FF0000"/>
                </a:solidFill>
                <a:cs typeface="Garamond"/>
              </a:rPr>
              <a:t>Raatman</a:t>
            </a:r>
            <a:r>
              <a:rPr lang="en-US" dirty="0" smtClean="0">
                <a:solidFill>
                  <a:srgbClr val="FF0000"/>
                </a:solidFill>
                <a:cs typeface="Garamond"/>
              </a:rPr>
              <a:t>, L. (2000). </a:t>
            </a:r>
          </a:p>
          <a:p>
            <a:pPr>
              <a:buNone/>
            </a:pPr>
            <a:r>
              <a:rPr lang="en-US" i="1" dirty="0" smtClean="0">
                <a:solidFill>
                  <a:srgbClr val="FF0000"/>
                </a:solidFill>
                <a:cs typeface="Garamond"/>
              </a:rPr>
              <a:t>Patriotism.</a:t>
            </a:r>
            <a:r>
              <a:rPr lang="en-US" dirty="0" smtClean="0">
                <a:solidFill>
                  <a:srgbClr val="FF0000"/>
                </a:solidFill>
                <a:cs typeface="Garamond"/>
              </a:rPr>
              <a:t> </a:t>
            </a:r>
          </a:p>
          <a:p>
            <a:pPr>
              <a:buNone/>
            </a:pPr>
            <a:r>
              <a:rPr lang="en-US" dirty="0" smtClean="0">
                <a:solidFill>
                  <a:srgbClr val="FF0000"/>
                </a:solidFill>
                <a:cs typeface="Garamond"/>
              </a:rPr>
              <a:t>New York, NY: </a:t>
            </a:r>
          </a:p>
          <a:p>
            <a:pPr>
              <a:buNone/>
            </a:pPr>
            <a:r>
              <a:rPr lang="en-US" dirty="0" smtClean="0">
                <a:solidFill>
                  <a:srgbClr val="FF0000"/>
                </a:solidFill>
                <a:cs typeface="Garamond"/>
              </a:rPr>
              <a:t>Viking Children’s Books. </a:t>
            </a:r>
          </a:p>
          <a:p>
            <a:endParaRPr lang="en-US" dirty="0">
              <a:solidFill>
                <a:srgbClr val="FF0000"/>
              </a:solidFill>
            </a:endParaRPr>
          </a:p>
        </p:txBody>
      </p:sp>
      <p:pic>
        <p:nvPicPr>
          <p:cNvPr id="13313" name="Picture 1"/>
          <p:cNvPicPr>
            <a:picLocks noChangeAspect="1" noChangeArrowheads="1"/>
          </p:cNvPicPr>
          <p:nvPr/>
        </p:nvPicPr>
        <p:blipFill>
          <a:blip r:embed="rId3" cstate="print"/>
          <a:srcRect/>
          <a:stretch>
            <a:fillRect/>
          </a:stretch>
        </p:blipFill>
        <p:spPr bwMode="auto">
          <a:xfrm>
            <a:off x="5029200" y="1447799"/>
            <a:ext cx="3657600" cy="421942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Print"/>
        <a:ea typeface=""/>
        <a:cs typeface=""/>
      </a:majorFont>
      <a:minorFont>
        <a:latin typeface="Comic Sans MS"/>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246</TotalTime>
  <Words>1712</Words>
  <Application>Microsoft Office PowerPoint</Application>
  <PresentationFormat>On-screen Show (4:3)</PresentationFormat>
  <Paragraphs>171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Text Set: United States Symbols</vt:lpstr>
      <vt:lpstr>The Flag We Love</vt:lpstr>
      <vt:lpstr>The Pledge of Allegiance</vt:lpstr>
      <vt:lpstr>My Teacher for President</vt:lpstr>
      <vt:lpstr>I Can Be President Too!</vt:lpstr>
      <vt:lpstr>America The Beautiful</vt:lpstr>
      <vt:lpstr>The Star-Spangled Banner </vt:lpstr>
      <vt:lpstr>My Country ‘Tis of Thee</vt:lpstr>
      <vt:lpstr>Patriotism (Big Book)</vt:lpstr>
      <vt:lpstr>The American Flag</vt:lpstr>
      <vt:lpstr>The White House</vt:lpstr>
      <vt:lpstr>The Statue of Liberty</vt:lpstr>
      <vt:lpstr>The Liberty Bell</vt:lpstr>
      <vt:lpstr>The Bald Eagle</vt:lpstr>
      <vt:lpstr>The Pledge of Allegiance</vt:lpstr>
      <vt:lpstr>Brain Pop Jr. U.S. Symbols</vt:lpstr>
    </vt:vector>
  </TitlesOfParts>
  <Company>Longwood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Longwood University</dc:creator>
  <cp:lastModifiedBy>Longwood University</cp:lastModifiedBy>
  <cp:revision>61</cp:revision>
  <dcterms:created xsi:type="dcterms:W3CDTF">2013-10-11T22:32:23Z</dcterms:created>
  <dcterms:modified xsi:type="dcterms:W3CDTF">2013-10-17T11:35:35Z</dcterms:modified>
</cp:coreProperties>
</file>