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5"/>
  </p:notesMasterIdLst>
  <p:handoutMasterIdLst>
    <p:handoutMasterId r:id="rId36"/>
  </p:handoutMasterIdLst>
  <p:sldIdLst>
    <p:sldId id="257" r:id="rId3"/>
    <p:sldId id="265" r:id="rId4"/>
    <p:sldId id="304" r:id="rId5"/>
    <p:sldId id="266" r:id="rId6"/>
    <p:sldId id="277" r:id="rId7"/>
    <p:sldId id="276" r:id="rId8"/>
    <p:sldId id="278" r:id="rId9"/>
    <p:sldId id="279" r:id="rId10"/>
    <p:sldId id="280" r:id="rId11"/>
    <p:sldId id="281" r:id="rId12"/>
    <p:sldId id="282" r:id="rId13"/>
    <p:sldId id="283" r:id="rId14"/>
    <p:sldId id="286" r:id="rId15"/>
    <p:sldId id="285" r:id="rId16"/>
    <p:sldId id="287" r:id="rId17"/>
    <p:sldId id="288" r:id="rId18"/>
    <p:sldId id="258" r:id="rId19"/>
    <p:sldId id="289" r:id="rId20"/>
    <p:sldId id="290" r:id="rId21"/>
    <p:sldId id="291" r:id="rId22"/>
    <p:sldId id="292" r:id="rId23"/>
    <p:sldId id="293" r:id="rId24"/>
    <p:sldId id="294" r:id="rId25"/>
    <p:sldId id="295" r:id="rId26"/>
    <p:sldId id="296" r:id="rId27"/>
    <p:sldId id="297" r:id="rId28"/>
    <p:sldId id="299" r:id="rId29"/>
    <p:sldId id="300" r:id="rId30"/>
    <p:sldId id="302" r:id="rId31"/>
    <p:sldId id="303" r:id="rId32"/>
    <p:sldId id="305" r:id="rId33"/>
    <p:sldId id="30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p:cViewPr varScale="1">
        <p:scale>
          <a:sx n="74" d="100"/>
          <a:sy n="74" d="100"/>
        </p:scale>
        <p:origin x="300" y="7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4/23/2015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4/23/2015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1028581"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20" name="Text Placeholder 16"/>
          <p:cNvSpPr>
            <a:spLocks noGrp="1"/>
          </p:cNvSpPr>
          <p:nvPr>
            <p:ph type="body" sz="quarter" idx="16"/>
          </p:nvPr>
        </p:nvSpPr>
        <p:spPr>
          <a:xfrm>
            <a:off x="5566714"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825625"/>
            <a:ext cx="438912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C8593D-7C47-471E-A8DF-97AC4FFD13F5}"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C8593D-7C47-471E-A8DF-97AC4FFD13F5}" type="datetimeFigureOut">
              <a:rPr lang="en-US" smtClean="0"/>
              <a:t>4/23/2015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C8593D-7C47-471E-A8DF-97AC4FFD13F5}" type="datetimeFigureOut">
              <a:rPr lang="en-US" smtClean="0"/>
              <a:t>4/23/2015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8593D-7C47-471E-A8DF-97AC4FFD13F5}" type="datetimeFigureOut">
              <a:rPr lang="en-US" smtClean="0"/>
              <a:t>4/23/2015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12" name="Picture Placeholder 11"/>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000">
                <a:solidFill>
                  <a:schemeClr val="tx1"/>
                </a:solidFill>
              </a:defRPr>
            </a:lvl1pPr>
          </a:lstStyle>
          <a:p>
            <a:fld id="{7FC8593D-7C47-471E-A8DF-97AC4FFD13F5}" type="datetimeFigureOut">
              <a:rPr lang="en-US" smtClean="0"/>
              <a:pPr/>
              <a:t>4/23/2015</a:t>
            </a:fld>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000">
                <a:solidFill>
                  <a:schemeClr val="tx1"/>
                </a:solidFill>
              </a:defRPr>
            </a:lvl1pPr>
          </a:lstStyle>
          <a:p>
            <a:fld id="{289D71E3-7D81-4C24-B9D8-6B108755C64C}" type="slidenum">
              <a:rPr lang="en-US" smtClean="0"/>
              <a:pPr/>
              <a:t>‹#›</a:t>
            </a:fld>
            <a:endParaRPr lang="en-US"/>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Oh, The Places You’ll Go!</a:t>
            </a:r>
            <a:endParaRPr lang="en-US" b="1" dirty="0"/>
          </a:p>
        </p:txBody>
      </p:sp>
      <p:sp>
        <p:nvSpPr>
          <p:cNvPr id="3" name="Subtitle 2"/>
          <p:cNvSpPr>
            <a:spLocks noGrp="1"/>
          </p:cNvSpPr>
          <p:nvPr>
            <p:ph type="subTitle" idx="1"/>
          </p:nvPr>
        </p:nvSpPr>
        <p:spPr/>
        <p:txBody>
          <a:bodyPr/>
          <a:lstStyle/>
          <a:p>
            <a:r>
              <a:rPr lang="en-US" dirty="0" smtClean="0"/>
              <a:t>By Jen Eubank and </a:t>
            </a:r>
            <a:r>
              <a:rPr lang="en-US" dirty="0" err="1" smtClean="0"/>
              <a:t>Lacen</a:t>
            </a:r>
            <a:r>
              <a:rPr lang="en-US" dirty="0" smtClean="0"/>
              <a:t> Kinkel</a:t>
            </a:r>
            <a:endParaRPr lang="en-US" dirty="0"/>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992188" y="4924424"/>
            <a:ext cx="8176833" cy="2085975"/>
          </a:xfrm>
        </p:spPr>
        <p:txBody>
          <a:bodyPr>
            <a:normAutofit fontScale="92500" lnSpcReduction="20000"/>
          </a:bodyPr>
          <a:lstStyle/>
          <a:p>
            <a:pPr algn="ctr"/>
            <a:r>
              <a:rPr lang="en-US" sz="1900" dirty="0" smtClean="0"/>
              <a:t/>
            </a:r>
            <a:br>
              <a:rPr lang="en-US" sz="1900" dirty="0" smtClean="0"/>
            </a:br>
            <a:r>
              <a:rPr lang="en-US" sz="1900" dirty="0"/>
              <a:t/>
            </a:r>
            <a:br>
              <a:rPr lang="en-US" sz="1900" dirty="0"/>
            </a:br>
            <a:r>
              <a:rPr lang="en-US" sz="1900" dirty="0"/>
              <a:t>ELL, Word Study, and research made us want to YELP</a:t>
            </a:r>
            <a:r>
              <a:rPr lang="en-US" sz="1900" dirty="0" smtClean="0"/>
              <a:t>!</a:t>
            </a:r>
            <a:br>
              <a:rPr lang="en-US" sz="1900" dirty="0" smtClean="0"/>
            </a:br>
            <a:r>
              <a:rPr lang="en-US" sz="1900" dirty="0"/>
              <a:t/>
            </a:r>
            <a:br>
              <a:rPr lang="en-US" sz="1900" dirty="0"/>
            </a:br>
            <a:r>
              <a:rPr lang="en-US" sz="1900" dirty="0"/>
              <a:t>But our newly gained knowledge has been such a help.</a:t>
            </a:r>
            <a:endParaRPr lang="en-US" sz="1900" dirty="0"/>
          </a:p>
          <a:p>
            <a:r>
              <a:rPr lang="en-US" sz="2000" dirty="0"/>
              <a:t/>
            </a:r>
            <a:br>
              <a:rPr lang="en-US" sz="2000" dirty="0"/>
            </a:br>
            <a:r>
              <a:rPr lang="en-US" sz="2900" dirty="0"/>
              <a:t/>
            </a:r>
            <a:br>
              <a:rPr lang="en-US" sz="2900" dirty="0"/>
            </a:br>
            <a:endParaRPr lang="en-US" sz="2900" dirty="0"/>
          </a:p>
        </p:txBody>
      </p:sp>
      <p:sp>
        <p:nvSpPr>
          <p:cNvPr id="8" name="Rounded Rectangle 7"/>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9"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589" r="13589"/>
          <a:stretch>
            <a:fillRect/>
          </a:stretch>
        </p:blipFill>
        <p:spPr/>
      </p:pic>
      <p:pic>
        <p:nvPicPr>
          <p:cNvPr id="10" name="Picture Placeholder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3627" r="13627"/>
          <a:stretch>
            <a:fillRect/>
          </a:stretch>
        </p:blipFill>
        <p:spPr/>
      </p:pic>
    </p:spTree>
    <p:extLst>
      <p:ext uri="{BB962C8B-B14F-4D97-AF65-F5344CB8AC3E}">
        <p14:creationId xmlns:p14="http://schemas.microsoft.com/office/powerpoint/2010/main" val="111954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6934200" y="1524000"/>
            <a:ext cx="4419600" cy="3804204"/>
          </a:xfrm>
        </p:spPr>
        <p:txBody>
          <a:bodyPr>
            <a:normAutofit fontScale="92500" lnSpcReduction="20000"/>
          </a:bodyPr>
          <a:lstStyle/>
          <a:p>
            <a:pPr algn="ctr"/>
            <a:endParaRPr lang="en-US" dirty="0" smtClean="0"/>
          </a:p>
          <a:p>
            <a:pPr algn="ctr"/>
            <a:endParaRPr lang="en-US" sz="1900" dirty="0"/>
          </a:p>
          <a:p>
            <a:pPr algn="ctr"/>
            <a:r>
              <a:rPr lang="en-US" sz="1900" dirty="0" smtClean="0"/>
              <a:t>You </a:t>
            </a:r>
            <a:r>
              <a:rPr lang="en-US" sz="1900" dirty="0"/>
              <a:t>won’t fall behind, because you’ll have other friends in need</a:t>
            </a:r>
            <a:r>
              <a:rPr lang="en-US" sz="1900" dirty="0" smtClean="0"/>
              <a:t>. </a:t>
            </a:r>
            <a:br>
              <a:rPr lang="en-US" sz="1900" dirty="0" smtClean="0"/>
            </a:br>
            <a:r>
              <a:rPr lang="en-US" sz="1900" dirty="0" smtClean="0"/>
              <a:t/>
            </a:r>
            <a:br>
              <a:rPr lang="en-US" sz="1900" dirty="0" smtClean="0"/>
            </a:br>
            <a:r>
              <a:rPr lang="en-US" sz="1900" dirty="0" smtClean="0"/>
              <a:t>Your </a:t>
            </a:r>
            <a:r>
              <a:rPr lang="en-US" sz="1900" dirty="0"/>
              <a:t>PALs are here for you to help you succeed.</a:t>
            </a:r>
            <a:endParaRPr lang="en-US" sz="1900" dirty="0"/>
          </a:p>
          <a:p>
            <a:pPr algn="ctr"/>
            <a:r>
              <a:rPr lang="en-US" sz="1900" dirty="0"/>
              <a:t>Wherever you go, you’ll be best of the best.</a:t>
            </a:r>
            <a:endParaRPr lang="en-US" sz="1900" dirty="0"/>
          </a:p>
          <a:p>
            <a:pPr algn="ctr"/>
            <a:r>
              <a:rPr lang="en-US" sz="1900" dirty="0"/>
              <a:t>We all know RLL is better than the rest.</a:t>
            </a:r>
            <a:endParaRPr lang="en-US" sz="1900" dirty="0"/>
          </a:p>
          <a:p>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6" name="Content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12295" b="12295"/>
          <a:stretch>
            <a:fillRect/>
          </a:stretch>
        </p:blipFill>
        <p:spPr>
          <a:xfrm rot="10800000">
            <a:off x="1006022" y="1874520"/>
            <a:ext cx="5193089" cy="2937510"/>
          </a:xfrm>
        </p:spPr>
      </p:pic>
    </p:spTree>
    <p:extLst>
      <p:ext uri="{BB962C8B-B14F-4D97-AF65-F5344CB8AC3E}">
        <p14:creationId xmlns:p14="http://schemas.microsoft.com/office/powerpoint/2010/main" val="1360448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992188" y="4924424"/>
            <a:ext cx="8176833" cy="2085975"/>
          </a:xfrm>
        </p:spPr>
        <p:txBody>
          <a:bodyPr>
            <a:normAutofit/>
          </a:bodyPr>
          <a:lstStyle/>
          <a:p>
            <a:pPr algn="ctr"/>
            <a:r>
              <a:rPr lang="en-US" dirty="0" smtClean="0"/>
              <a:t/>
            </a:r>
            <a:br>
              <a:rPr lang="en-US" dirty="0" smtClean="0"/>
            </a:br>
            <a:r>
              <a:rPr lang="en-US" dirty="0"/>
              <a:t/>
            </a:r>
            <a:br>
              <a:rPr lang="en-US" dirty="0"/>
            </a:br>
            <a:r>
              <a:rPr lang="en-US" dirty="0"/>
              <a:t>We’re sorry to say but, sadly, it’s true that Bang-ups and Hang-ups </a:t>
            </a:r>
            <a:r>
              <a:rPr lang="en-US" dirty="0" smtClean="0"/>
              <a:t/>
            </a:r>
            <a:br>
              <a:rPr lang="en-US" dirty="0" smtClean="0"/>
            </a:br>
            <a:r>
              <a:rPr lang="en-US" dirty="0" smtClean="0"/>
              <a:t>will </a:t>
            </a:r>
            <a:r>
              <a:rPr lang="en-US" dirty="0"/>
              <a:t>happen to </a:t>
            </a:r>
            <a:r>
              <a:rPr lang="en-US" dirty="0" smtClean="0"/>
              <a:t>you.</a:t>
            </a:r>
            <a:r>
              <a:rPr lang="en-US" dirty="0"/>
              <a:t/>
            </a:r>
            <a:br>
              <a:rPr lang="en-US" dirty="0"/>
            </a:br>
            <a:endParaRPr lang="en-US" dirty="0"/>
          </a:p>
        </p:txBody>
      </p:sp>
      <p:sp>
        <p:nvSpPr>
          <p:cNvPr id="8" name="Rounded Rectangle 7"/>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19" r="3119"/>
          <a:stretch>
            <a:fillRect/>
          </a:stretch>
        </p:blipFill>
        <p:spPr/>
      </p:pic>
      <p:pic>
        <p:nvPicPr>
          <p:cNvPr id="6" name="Picture Placeholder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9346" b="9346"/>
          <a:stretch>
            <a:fillRect/>
          </a:stretch>
        </p:blipFill>
        <p:spPr/>
      </p:pic>
    </p:spTree>
    <p:extLst>
      <p:ext uri="{BB962C8B-B14F-4D97-AF65-F5344CB8AC3E}">
        <p14:creationId xmlns:p14="http://schemas.microsoft.com/office/powerpoint/2010/main" val="365949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992188" y="4924424"/>
            <a:ext cx="8176833" cy="2085975"/>
          </a:xfrm>
        </p:spPr>
        <p:txBody>
          <a:bodyPr>
            <a:normAutofit fontScale="85000" lnSpcReduction="20000"/>
          </a:bodyPr>
          <a:lstStyle/>
          <a:p>
            <a:pPr algn="ctr"/>
            <a:r>
              <a:rPr lang="en-US" sz="1900" dirty="0" smtClean="0"/>
              <a:t/>
            </a:r>
            <a:br>
              <a:rPr lang="en-US" sz="1900" dirty="0" smtClean="0"/>
            </a:br>
            <a:r>
              <a:rPr lang="en-US" sz="1900" dirty="0"/>
              <a:t/>
            </a:r>
            <a:br>
              <a:rPr lang="en-US" sz="1900" dirty="0"/>
            </a:br>
            <a:r>
              <a:rPr lang="en-US" sz="2100" dirty="0"/>
              <a:t>You will get all hung up in the late night work.</a:t>
            </a:r>
            <a:endParaRPr lang="en-US" sz="2100" dirty="0"/>
          </a:p>
          <a:p>
            <a:pPr algn="ctr"/>
            <a:r>
              <a:rPr lang="en-US" sz="2100" dirty="0"/>
              <a:t>And you’ll feel like you have a permanent smirk.</a:t>
            </a:r>
            <a:endParaRPr lang="en-US" sz="2100" dirty="0"/>
          </a:p>
          <a:p>
            <a:r>
              <a:rPr lang="en-US" sz="2000" dirty="0"/>
              <a:t/>
            </a:r>
            <a:br>
              <a:rPr lang="en-US" sz="2000" dirty="0"/>
            </a:br>
            <a:r>
              <a:rPr lang="en-US" sz="2900" dirty="0"/>
              <a:t/>
            </a:r>
            <a:br>
              <a:rPr lang="en-US" sz="2900" dirty="0"/>
            </a:br>
            <a:endParaRPr lang="en-US" sz="2900" dirty="0"/>
          </a:p>
        </p:txBody>
      </p:sp>
      <p:sp>
        <p:nvSpPr>
          <p:cNvPr id="8" name="Rounded Rectangle 7"/>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19" r="3119"/>
          <a:stretch>
            <a:fillRect/>
          </a:stretch>
        </p:blipFill>
        <p:spPr/>
      </p:pic>
      <p:pic>
        <p:nvPicPr>
          <p:cNvPr id="6" name="Picture Placeholder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9346" b="9346"/>
          <a:stretch>
            <a:fillRect/>
          </a:stretch>
        </p:blipFill>
        <p:spPr/>
      </p:pic>
    </p:spTree>
    <p:extLst>
      <p:ext uri="{BB962C8B-B14F-4D97-AF65-F5344CB8AC3E}">
        <p14:creationId xmlns:p14="http://schemas.microsoft.com/office/powerpoint/2010/main" val="1411910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6934200" y="1524000"/>
            <a:ext cx="4419600" cy="3804204"/>
          </a:xfrm>
        </p:spPr>
        <p:txBody>
          <a:bodyPr>
            <a:normAutofit/>
          </a:bodyPr>
          <a:lstStyle/>
          <a:p>
            <a:pPr algn="ctr"/>
            <a:endParaRPr lang="en-US" dirty="0" smtClean="0"/>
          </a:p>
          <a:p>
            <a:pPr algn="ctr"/>
            <a:endParaRPr lang="en-US" sz="1900" dirty="0" smtClean="0"/>
          </a:p>
          <a:p>
            <a:pPr algn="ctr"/>
            <a:endParaRPr lang="en-US" sz="1900" dirty="0"/>
          </a:p>
          <a:p>
            <a:pPr algn="ctr"/>
            <a:r>
              <a:rPr lang="en-US" dirty="0"/>
              <a:t>But your smirk will begin to fade away.</a:t>
            </a:r>
            <a:endParaRPr lang="en-US" dirty="0"/>
          </a:p>
          <a:p>
            <a:pPr algn="ctr"/>
            <a:r>
              <a:rPr lang="en-US" dirty="0"/>
              <a:t>As frequent connections in class are made every day.</a:t>
            </a:r>
            <a:endParaRPr lang="en-US" dirty="0"/>
          </a:p>
          <a:p>
            <a:r>
              <a:rPr lang="en-US" sz="2000" dirty="0"/>
              <a:t/>
            </a:r>
            <a:br>
              <a:rPr lang="en-US" sz="2000" dirty="0"/>
            </a:br>
            <a:r>
              <a:rPr lang="en-US" dirty="0"/>
              <a:t/>
            </a:r>
            <a:br>
              <a:rPr lang="en-US" dirty="0"/>
            </a:br>
            <a:r>
              <a:rPr lang="en-US" dirty="0"/>
              <a:t/>
            </a:r>
            <a:br>
              <a:rPr lang="en-US" dirty="0"/>
            </a:br>
            <a:r>
              <a:rPr lang="en-US" dirty="0"/>
              <a:t/>
            </a:r>
            <a:br>
              <a:rPr lang="en-US" dirty="0"/>
            </a:br>
            <a:endParaRPr lang="en-US" dirty="0"/>
          </a:p>
        </p:txBody>
      </p:sp>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1616" b="1616"/>
          <a:stretch>
            <a:fillRect/>
          </a:stretch>
        </p:blipFill>
        <p:spPr/>
      </p:pic>
    </p:spTree>
    <p:extLst>
      <p:ext uri="{BB962C8B-B14F-4D97-AF65-F5344CB8AC3E}">
        <p14:creationId xmlns:p14="http://schemas.microsoft.com/office/powerpoint/2010/main" val="1591356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6934200" y="1524000"/>
            <a:ext cx="4419600" cy="3804204"/>
          </a:xfrm>
        </p:spPr>
        <p:txBody>
          <a:bodyPr>
            <a:normAutofit lnSpcReduction="10000"/>
          </a:bodyPr>
          <a:lstStyle/>
          <a:p>
            <a:pPr algn="ctr"/>
            <a:endParaRPr lang="en-US" dirty="0" smtClean="0"/>
          </a:p>
          <a:p>
            <a:pPr algn="ctr"/>
            <a:endParaRPr lang="en-US" sz="1900" dirty="0" smtClean="0"/>
          </a:p>
          <a:p>
            <a:pPr algn="ctr"/>
            <a:endParaRPr lang="en-US" sz="1900" dirty="0"/>
          </a:p>
          <a:p>
            <a:pPr algn="ctr"/>
            <a:r>
              <a:rPr lang="en-US" dirty="0"/>
              <a:t>Because graduate students with such a smirk are not much fun.</a:t>
            </a:r>
            <a:endParaRPr lang="en-US" dirty="0"/>
          </a:p>
          <a:p>
            <a:pPr algn="ctr"/>
            <a:r>
              <a:rPr lang="en-US" dirty="0"/>
              <a:t>And un-smirking yourself is not easily done.</a:t>
            </a:r>
            <a:endParaRPr lang="en-US" dirty="0"/>
          </a:p>
          <a:p>
            <a:r>
              <a:rPr lang="en-US" sz="2000" dirty="0"/>
              <a:t/>
            </a:r>
            <a:br>
              <a:rPr lang="en-US" sz="2000" dirty="0"/>
            </a:br>
            <a:r>
              <a:rPr lang="en-US" sz="2000" dirty="0"/>
              <a:t/>
            </a:r>
            <a:br>
              <a:rPr lang="en-US" sz="2000" dirty="0"/>
            </a:br>
            <a:r>
              <a:rPr lang="en-US" dirty="0"/>
              <a:t/>
            </a:r>
            <a:br>
              <a:rPr lang="en-US" dirty="0"/>
            </a:br>
            <a:r>
              <a:rPr lang="en-US" dirty="0"/>
              <a:t/>
            </a:r>
            <a:br>
              <a:rPr lang="en-US" dirty="0"/>
            </a:br>
            <a:r>
              <a:rPr lang="en-US" dirty="0"/>
              <a:t/>
            </a:r>
            <a:br>
              <a:rPr lang="en-US" dirty="0"/>
            </a:br>
            <a:endParaRPr lang="en-US" dirty="0"/>
          </a:p>
        </p:txBody>
      </p:sp>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7" name="Content Placeholder 3"/>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295" b="12295"/>
          <a:stretch>
            <a:fillRect/>
          </a:stretch>
        </p:blipFill>
        <p:spPr/>
      </p:pic>
    </p:spTree>
    <p:extLst>
      <p:ext uri="{BB962C8B-B14F-4D97-AF65-F5344CB8AC3E}">
        <p14:creationId xmlns:p14="http://schemas.microsoft.com/office/powerpoint/2010/main" val="2913236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6324600" y="1524000"/>
            <a:ext cx="5867400" cy="3804204"/>
          </a:xfrm>
        </p:spPr>
        <p:txBody>
          <a:bodyPr>
            <a:normAutofit fontScale="47500" lnSpcReduction="20000"/>
          </a:bodyPr>
          <a:lstStyle/>
          <a:p>
            <a:pPr algn="ctr"/>
            <a:endParaRPr lang="en-US" dirty="0" smtClean="0"/>
          </a:p>
          <a:p>
            <a:pPr algn="ctr"/>
            <a:endParaRPr lang="en-US" sz="1900" dirty="0" smtClean="0"/>
          </a:p>
          <a:p>
            <a:pPr algn="ctr"/>
            <a:endParaRPr lang="en-US" sz="3800" dirty="0"/>
          </a:p>
          <a:p>
            <a:pPr algn="ctr"/>
            <a:r>
              <a:rPr lang="en-US" sz="3800" dirty="0"/>
              <a:t>You will come to a place where the light starts to shine.</a:t>
            </a:r>
            <a:endParaRPr lang="en-US" sz="3800" dirty="0"/>
          </a:p>
          <a:p>
            <a:pPr algn="ctr"/>
            <a:r>
              <a:rPr lang="en-US" sz="3800" dirty="0"/>
              <a:t>And we’ll spend our Wednesdays in the pasta bar line.</a:t>
            </a:r>
            <a:endParaRPr lang="en-US" sz="3800" dirty="0"/>
          </a:p>
          <a:p>
            <a:pPr algn="ctr"/>
            <a:r>
              <a:rPr lang="en-US" sz="3800" dirty="0"/>
              <a:t>Here we discuss the future to come.</a:t>
            </a:r>
            <a:endParaRPr lang="en-US" sz="3800" dirty="0"/>
          </a:p>
          <a:p>
            <a:pPr algn="ctr"/>
            <a:r>
              <a:rPr lang="en-US" sz="3800" dirty="0"/>
              <a:t>Do you dare to apply? Do you cry to your mum?</a:t>
            </a:r>
            <a:endParaRPr lang="en-US" sz="3800" dirty="0"/>
          </a:p>
          <a:p>
            <a:pPr algn="ctr"/>
            <a:r>
              <a:rPr lang="en-US" sz="3800" dirty="0"/>
              <a:t>Do you dare to look back from the places we’ve come</a:t>
            </a:r>
            <a:r>
              <a:rPr lang="en-US" sz="3800" dirty="0" smtClean="0"/>
              <a:t>?</a:t>
            </a:r>
            <a:r>
              <a:rPr lang="en-US" sz="2000" dirty="0"/>
              <a:t/>
            </a:r>
            <a:br>
              <a:rPr lang="en-US" sz="2000" dirty="0"/>
            </a:br>
            <a:r>
              <a:rPr lang="en-US" dirty="0"/>
              <a:t/>
            </a:r>
            <a:br>
              <a:rPr lang="en-US" dirty="0"/>
            </a:br>
            <a:r>
              <a:rPr lang="en-US" dirty="0"/>
              <a:t/>
            </a:r>
            <a:br>
              <a:rPr lang="en-US" dirty="0"/>
            </a:br>
            <a:r>
              <a:rPr lang="en-US" dirty="0"/>
              <a:t/>
            </a:r>
            <a:br>
              <a:rPr lang="en-US" dirty="0"/>
            </a:br>
            <a:endParaRPr lang="en-US" dirty="0"/>
          </a:p>
        </p:txBody>
      </p:sp>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t="21721" b="21721"/>
          <a:stretch>
            <a:fillRect/>
          </a:stretch>
        </p:blipFill>
        <p:spPr/>
      </p:pic>
    </p:spTree>
    <p:extLst>
      <p:ext uri="{BB962C8B-B14F-4D97-AF65-F5344CB8AC3E}">
        <p14:creationId xmlns:p14="http://schemas.microsoft.com/office/powerpoint/2010/main" val="36078001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066800"/>
            <a:ext cx="7315200" cy="1828800"/>
          </a:xfrm>
        </p:spPr>
        <p:txBody>
          <a:bodyPr>
            <a:normAutofit fontScale="90000"/>
          </a:bodyPr>
          <a:lstStyle/>
          <a:p>
            <a:pPr algn="ctr"/>
            <a:r>
              <a:rPr lang="en-US" sz="2000" dirty="0">
                <a:latin typeface="+mn-lt"/>
              </a:rPr>
              <a:t>You’re spring semester is here! </a:t>
            </a:r>
            <a:r>
              <a:rPr lang="en-US" sz="2000" dirty="0" smtClean="0">
                <a:latin typeface="+mn-lt"/>
              </a:rPr>
              <a:t>Woo-</a:t>
            </a:r>
            <a:r>
              <a:rPr lang="en-US" sz="2000" dirty="0" err="1" smtClean="0">
                <a:latin typeface="+mn-lt"/>
              </a:rPr>
              <a:t>hoo</a:t>
            </a:r>
            <a:r>
              <a:rPr lang="en-US" sz="2000" dirty="0" smtClean="0">
                <a:latin typeface="+mn-lt"/>
              </a:rPr>
              <a:t> </a:t>
            </a:r>
            <a:r>
              <a:rPr lang="en-US" sz="2000" dirty="0">
                <a:latin typeface="+mn-lt"/>
              </a:rPr>
              <a:t>and </a:t>
            </a:r>
            <a:r>
              <a:rPr lang="en-US" sz="2000" dirty="0" smtClean="0">
                <a:latin typeface="+mn-lt"/>
              </a:rPr>
              <a:t>Hooray!</a:t>
            </a:r>
            <a:br>
              <a:rPr lang="en-US" sz="2000" dirty="0" smtClean="0">
                <a:latin typeface="+mn-lt"/>
              </a:rPr>
            </a:br>
            <a:r>
              <a:rPr lang="en-US" sz="2000" dirty="0">
                <a:latin typeface="+mn-lt"/>
              </a:rPr>
              <a:t/>
            </a:r>
            <a:br>
              <a:rPr lang="en-US" sz="2000" dirty="0">
                <a:latin typeface="+mn-lt"/>
              </a:rPr>
            </a:br>
            <a:r>
              <a:rPr lang="en-US" sz="2000" dirty="0">
                <a:latin typeface="+mn-lt"/>
              </a:rPr>
              <a:t>You’re one step closer to graduation day.</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6400800" y="1524000"/>
            <a:ext cx="5638800" cy="3804204"/>
          </a:xfrm>
        </p:spPr>
        <p:txBody>
          <a:bodyPr>
            <a:normAutofit/>
          </a:bodyPr>
          <a:lstStyle/>
          <a:p>
            <a:pPr algn="ctr"/>
            <a:endParaRPr lang="en-US" dirty="0" smtClean="0"/>
          </a:p>
          <a:p>
            <a:pPr algn="ctr"/>
            <a:endParaRPr lang="en-US" sz="1900" dirty="0" smtClean="0"/>
          </a:p>
          <a:p>
            <a:pPr algn="ctr"/>
            <a:endParaRPr lang="en-US" sz="1900" dirty="0"/>
          </a:p>
          <a:p>
            <a:pPr algn="ctr"/>
            <a:r>
              <a:rPr lang="en-US" dirty="0"/>
              <a:t>With tutoring this time you’re not sure you’ll fly high!</a:t>
            </a:r>
            <a:endParaRPr lang="en-US" dirty="0"/>
          </a:p>
          <a:p>
            <a:pPr algn="ctr"/>
            <a:r>
              <a:rPr lang="en-US" dirty="0"/>
              <a:t>Middle school is a whole other world for these guys!</a:t>
            </a:r>
            <a:endParaRPr lang="en-US" dirty="0"/>
          </a:p>
          <a:p>
            <a:pPr algn="ctr"/>
            <a:r>
              <a:rPr lang="en-US" dirty="0"/>
              <a:t>But you’re ready because you understand why.</a:t>
            </a:r>
            <a:r>
              <a:rPr lang="en-US" dirty="0"/>
              <a:t/>
            </a:r>
            <a:br>
              <a:rPr lang="en-US" dirty="0"/>
            </a:br>
            <a:r>
              <a:rPr lang="en-US" sz="2000" dirty="0"/>
              <a:t/>
            </a:r>
            <a:br>
              <a:rPr lang="en-US" sz="2000" dirty="0"/>
            </a:br>
            <a:r>
              <a:rPr lang="en-US" dirty="0"/>
              <a:t/>
            </a:r>
            <a:br>
              <a:rPr lang="en-US" dirty="0"/>
            </a:br>
            <a:r>
              <a:rPr lang="en-US" dirty="0"/>
              <a:t/>
            </a:r>
            <a:br>
              <a:rPr lang="en-US" dirty="0"/>
            </a:br>
            <a:r>
              <a:rPr lang="en-US" dirty="0"/>
              <a:t/>
            </a:r>
            <a:br>
              <a:rPr lang="en-US" dirty="0"/>
            </a:br>
            <a:endParaRPr lang="en-US" dirty="0"/>
          </a:p>
        </p:txBody>
      </p:sp>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4306" r="14306"/>
          <a:stretch>
            <a:fillRect/>
          </a:stretch>
        </p:blipFill>
        <p:spPr/>
      </p:pic>
    </p:spTree>
    <p:extLst>
      <p:ext uri="{BB962C8B-B14F-4D97-AF65-F5344CB8AC3E}">
        <p14:creationId xmlns:p14="http://schemas.microsoft.com/office/powerpoint/2010/main" val="38023959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6275311" y="1326873"/>
            <a:ext cx="5992889" cy="4032804"/>
          </a:xfrm>
        </p:spPr>
        <p:txBody>
          <a:bodyPr>
            <a:normAutofit fontScale="85000" lnSpcReduction="20000"/>
          </a:bodyPr>
          <a:lstStyle/>
          <a:p>
            <a:pPr algn="ctr"/>
            <a:endParaRPr lang="en-US" dirty="0" smtClean="0"/>
          </a:p>
          <a:p>
            <a:pPr algn="ctr"/>
            <a:endParaRPr lang="en-US" sz="1900" dirty="0" smtClean="0"/>
          </a:p>
          <a:p>
            <a:pPr algn="ctr"/>
            <a:endParaRPr lang="en-US" sz="2100" dirty="0"/>
          </a:p>
          <a:p>
            <a:pPr algn="ctr"/>
            <a:r>
              <a:rPr lang="en-US" sz="2100" dirty="0"/>
              <a:t>Oh, the places you’ll go! </a:t>
            </a:r>
            <a:endParaRPr lang="en-US" sz="2100" dirty="0" smtClean="0"/>
          </a:p>
          <a:p>
            <a:pPr algn="ctr"/>
            <a:r>
              <a:rPr lang="en-US" sz="2100" dirty="0" smtClean="0"/>
              <a:t>There’s </a:t>
            </a:r>
            <a:r>
              <a:rPr lang="en-US" sz="2100" dirty="0"/>
              <a:t>reflecting to be done!</a:t>
            </a:r>
            <a:endParaRPr lang="en-US" sz="2100" dirty="0"/>
          </a:p>
          <a:p>
            <a:pPr algn="ctr"/>
            <a:r>
              <a:rPr lang="en-US" sz="2100" dirty="0"/>
              <a:t>There are assessments to be scored. </a:t>
            </a:r>
            <a:r>
              <a:rPr lang="en-US" sz="2100" dirty="0"/>
              <a:t/>
            </a:r>
            <a:br>
              <a:rPr lang="en-US" sz="2100" dirty="0"/>
            </a:br>
            <a:r>
              <a:rPr lang="en-US" sz="2100" dirty="0" smtClean="0"/>
              <a:t/>
            </a:r>
            <a:br>
              <a:rPr lang="en-US" sz="2100" dirty="0" smtClean="0"/>
            </a:br>
            <a:r>
              <a:rPr lang="en-US" sz="2100" dirty="0" smtClean="0"/>
              <a:t>You’ll </a:t>
            </a:r>
            <a:r>
              <a:rPr lang="en-US" sz="2100" dirty="0"/>
              <a:t>sure analyze a ton.</a:t>
            </a:r>
            <a:endParaRPr lang="en-US" sz="2100" dirty="0"/>
          </a:p>
          <a:p>
            <a:pPr algn="ctr"/>
            <a:r>
              <a:rPr lang="en-US" sz="2100" dirty="0"/>
              <a:t>And the things you can do now as a leader and writer will make teaching things all the more brighter.</a:t>
            </a:r>
            <a:endParaRPr lang="en-US" sz="2100" dirty="0"/>
          </a:p>
          <a:p>
            <a:pPr algn="ctr"/>
            <a:r>
              <a:rPr lang="en-US" sz="2000" dirty="0"/>
              <a:t/>
            </a:r>
            <a:br>
              <a:rPr lang="en-US" sz="2000" dirty="0"/>
            </a:br>
            <a:r>
              <a:rPr lang="en-US" dirty="0"/>
              <a:t/>
            </a:r>
            <a:br>
              <a:rPr lang="en-US" dirty="0"/>
            </a:br>
            <a:r>
              <a:rPr lang="en-US" dirty="0"/>
              <a:t/>
            </a:r>
            <a:br>
              <a:rPr lang="en-US" dirty="0"/>
            </a:br>
            <a:r>
              <a:rPr lang="en-US" dirty="0"/>
              <a:t/>
            </a:r>
            <a:br>
              <a:rPr lang="en-US" dirty="0"/>
            </a:br>
            <a:endParaRPr lang="en-US" dirty="0"/>
          </a:p>
        </p:txBody>
      </p:sp>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273" r="1273"/>
          <a:stretch>
            <a:fillRect/>
          </a:stretch>
        </p:blipFill>
        <p:spPr>
          <a:ln>
            <a:noFill/>
          </a:ln>
        </p:spPr>
      </p:pic>
    </p:spTree>
    <p:extLst>
      <p:ext uri="{BB962C8B-B14F-4D97-AF65-F5344CB8AC3E}">
        <p14:creationId xmlns:p14="http://schemas.microsoft.com/office/powerpoint/2010/main" val="33594146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pPr algn="ctr"/>
            <a:r>
              <a:rPr lang="en-US" dirty="0"/>
              <a:t>Congratulations!</a:t>
            </a:r>
            <a:endParaRPr lang="en-US" dirty="0"/>
          </a:p>
          <a:p>
            <a:pPr algn="ctr"/>
            <a:r>
              <a:rPr lang="en-US" dirty="0"/>
              <a:t>Today is your day.</a:t>
            </a:r>
            <a:endParaRPr lang="en-US" dirty="0"/>
          </a:p>
          <a:p>
            <a:pPr algn="ctr"/>
            <a:r>
              <a:rPr lang="en-US" dirty="0"/>
              <a:t>You’re off to Grad School!</a:t>
            </a:r>
            <a:endParaRPr lang="en-US" dirty="0"/>
          </a:p>
          <a:p>
            <a:pPr algn="ctr"/>
            <a:r>
              <a:rPr lang="en-US" dirty="0"/>
              <a:t>You’re off and away!</a:t>
            </a:r>
            <a:endParaRPr lang="en-US" dirty="0"/>
          </a:p>
        </p:txBody>
      </p:sp>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13" name="Picture Placeholder 12"/>
          <p:cNvPicPr>
            <a:picLocks noGrp="1" noChangeAspect="1"/>
          </p:cNvPicPr>
          <p:nvPr>
            <p:ph type="pic" idx="1"/>
          </p:nvPr>
        </p:nvPicPr>
        <p:blipFill>
          <a:blip r:embed="rId2">
            <a:extLst>
              <a:ext uri="{28A0092B-C50C-407E-A947-70E740481C1C}">
                <a14:useLocalDpi xmlns:a14="http://schemas.microsoft.com/office/drawing/2010/main" val="0"/>
              </a:ext>
            </a:extLst>
          </a:blip>
          <a:srcRect t="5057" b="5057"/>
          <a:stretch>
            <a:fillRect/>
          </a:stretch>
        </p:blipFill>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992188" y="4924424"/>
            <a:ext cx="8176833" cy="2085975"/>
          </a:xfrm>
        </p:spPr>
        <p:txBody>
          <a:bodyPr>
            <a:normAutofit fontScale="92500" lnSpcReduction="10000"/>
          </a:bodyPr>
          <a:lstStyle/>
          <a:p>
            <a:pPr algn="ctr"/>
            <a:endParaRPr lang="en-US" sz="1900" dirty="0" smtClean="0"/>
          </a:p>
          <a:p>
            <a:pPr algn="ctr"/>
            <a:r>
              <a:rPr lang="en-US" sz="1900" dirty="0"/>
              <a:t>Prepared! You’ll be as prepared as prepared can be, </a:t>
            </a:r>
            <a:br>
              <a:rPr lang="en-US" sz="1900" dirty="0"/>
            </a:br>
            <a:r>
              <a:rPr lang="en-US" sz="1900" dirty="0"/>
              <a:t>with your professors watching you grow and succeed</a:t>
            </a:r>
            <a:r>
              <a:rPr lang="en-US" sz="1900" dirty="0" smtClean="0"/>
              <a:t>.</a:t>
            </a:r>
          </a:p>
          <a:p>
            <a:pPr algn="ctr"/>
            <a:r>
              <a:rPr lang="en-US" sz="1900" dirty="0" smtClean="0"/>
              <a:t>For </a:t>
            </a:r>
            <a:r>
              <a:rPr lang="en-US" sz="1900" dirty="0"/>
              <a:t>example, you’ll shine at </a:t>
            </a:r>
            <a:r>
              <a:rPr lang="en-US" sz="1900" dirty="0" smtClean="0"/>
              <a:t>VSRA.</a:t>
            </a:r>
            <a:br>
              <a:rPr lang="en-US" sz="1900" dirty="0" smtClean="0"/>
            </a:br>
            <a:r>
              <a:rPr lang="en-US" sz="1900" dirty="0" smtClean="0"/>
              <a:t/>
            </a:r>
            <a:br>
              <a:rPr lang="en-US" sz="1900" dirty="0" smtClean="0"/>
            </a:br>
            <a:r>
              <a:rPr lang="en-US" sz="1900" dirty="0" smtClean="0"/>
              <a:t>Then </a:t>
            </a:r>
            <a:r>
              <a:rPr lang="en-US" sz="1900" dirty="0"/>
              <a:t>the stress of presenting </a:t>
            </a:r>
            <a:r>
              <a:rPr lang="en-US" sz="1900" dirty="0" smtClean="0"/>
              <a:t>will </a:t>
            </a:r>
            <a:r>
              <a:rPr lang="en-US" sz="1900" dirty="0"/>
              <a:t>all go away</a:t>
            </a:r>
            <a:r>
              <a:rPr lang="en-US" sz="1900" dirty="0" smtClean="0"/>
              <a:t>.</a:t>
            </a:r>
            <a:r>
              <a:rPr lang="en-US" sz="1900" dirty="0"/>
              <a:t/>
            </a:r>
            <a:br>
              <a:rPr lang="en-US" sz="1900" dirty="0"/>
            </a:br>
            <a:endParaRPr lang="en-US" sz="1900" dirty="0"/>
          </a:p>
        </p:txBody>
      </p:sp>
      <p:sp>
        <p:nvSpPr>
          <p:cNvPr id="8" name="Rounded Rectangle 7"/>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7" name="Picture Placeholder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502" r="1502"/>
          <a:stretch>
            <a:fillRect/>
          </a:stretch>
        </p:blipFill>
        <p:spPr/>
      </p:pic>
      <p:pic>
        <p:nvPicPr>
          <p:cNvPr id="11" name="Picture Placeholder 10"/>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502" r="1502"/>
          <a:stretch>
            <a:fillRect/>
          </a:stretch>
        </p:blipFill>
        <p:spPr/>
      </p:pic>
    </p:spTree>
    <p:extLst>
      <p:ext uri="{BB962C8B-B14F-4D97-AF65-F5344CB8AC3E}">
        <p14:creationId xmlns:p14="http://schemas.microsoft.com/office/powerpoint/2010/main" val="18413340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992188" y="4924424"/>
            <a:ext cx="8176833" cy="2085975"/>
          </a:xfrm>
        </p:spPr>
        <p:txBody>
          <a:bodyPr>
            <a:normAutofit lnSpcReduction="10000"/>
          </a:bodyPr>
          <a:lstStyle/>
          <a:p>
            <a:pPr algn="ctr"/>
            <a:endParaRPr lang="en-US" sz="1900" dirty="0" smtClean="0"/>
          </a:p>
          <a:p>
            <a:pPr algn="ctr"/>
            <a:r>
              <a:rPr lang="en-US" dirty="0"/>
              <a:t>The participants will love you as you share what you know.</a:t>
            </a:r>
            <a:endParaRPr lang="en-US" dirty="0"/>
          </a:p>
          <a:p>
            <a:pPr algn="ctr"/>
            <a:r>
              <a:rPr lang="en-US" dirty="0"/>
              <a:t>You will have a bunch of great pictures, thanks to Dr. Snow</a:t>
            </a:r>
            <a:r>
              <a:rPr lang="en-US" dirty="0" smtClean="0"/>
              <a:t>.</a:t>
            </a:r>
            <a:r>
              <a:rPr lang="en-US" sz="2000" dirty="0"/>
              <a:t/>
            </a:r>
            <a:br>
              <a:rPr lang="en-US" sz="2000" dirty="0"/>
            </a:br>
            <a:r>
              <a:rPr lang="en-US" sz="2900" dirty="0"/>
              <a:t/>
            </a:r>
            <a:br>
              <a:rPr lang="en-US" sz="2900" dirty="0"/>
            </a:br>
            <a:endParaRPr lang="en-US" sz="2900" dirty="0"/>
          </a:p>
        </p:txBody>
      </p:sp>
      <p:sp>
        <p:nvSpPr>
          <p:cNvPr id="8" name="Rounded Rectangle 7"/>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9" name="Picture Placeholder 8"/>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13627" r="13627"/>
          <a:stretch>
            <a:fillRect/>
          </a:stretch>
        </p:blipFill>
        <p:spPr>
          <a:xfrm>
            <a:off x="5530568" y="1066800"/>
            <a:ext cx="3638453" cy="3750319"/>
          </a:xfrm>
        </p:spPr>
      </p:pic>
      <p:pic>
        <p:nvPicPr>
          <p:cNvPr id="3" name="Picture Placeholder 2"/>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2720" r="22720"/>
          <a:stretch>
            <a:fillRect/>
          </a:stretch>
        </p:blipFill>
        <p:spPr/>
      </p:pic>
    </p:spTree>
    <p:extLst>
      <p:ext uri="{BB962C8B-B14F-4D97-AF65-F5344CB8AC3E}">
        <p14:creationId xmlns:p14="http://schemas.microsoft.com/office/powerpoint/2010/main" val="1695211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6275311" y="1326873"/>
            <a:ext cx="5992889" cy="4032804"/>
          </a:xfrm>
        </p:spPr>
        <p:txBody>
          <a:bodyPr>
            <a:normAutofit/>
          </a:bodyPr>
          <a:lstStyle/>
          <a:p>
            <a:pPr algn="ctr"/>
            <a:endParaRPr lang="en-US" dirty="0" smtClean="0"/>
          </a:p>
          <a:p>
            <a:pPr algn="ctr"/>
            <a:endParaRPr lang="en-US" sz="1900" dirty="0" smtClean="0"/>
          </a:p>
          <a:p>
            <a:pPr algn="ctr"/>
            <a:endParaRPr lang="en-US" sz="1900" dirty="0"/>
          </a:p>
          <a:p>
            <a:pPr algn="ctr"/>
            <a:r>
              <a:rPr lang="en-US" sz="2000" dirty="0"/>
              <a:t>All together!</a:t>
            </a:r>
            <a:endParaRPr lang="en-US" sz="2000" dirty="0"/>
          </a:p>
          <a:p>
            <a:pPr algn="ctr"/>
            <a:r>
              <a:rPr lang="en-US" sz="2000" dirty="0"/>
              <a:t>Whether you like it or not,</a:t>
            </a:r>
            <a:endParaRPr lang="en-US" sz="2000" dirty="0"/>
          </a:p>
          <a:p>
            <a:pPr algn="ctr"/>
            <a:r>
              <a:rPr lang="en-US" sz="2000" dirty="0"/>
              <a:t>Group Canvas discussions we’ll do quite a lot.</a:t>
            </a:r>
            <a:endParaRPr lang="en-US" sz="2000" dirty="0"/>
          </a:p>
          <a:p>
            <a:r>
              <a:rPr lang="en-US" sz="2000" dirty="0"/>
              <a:t/>
            </a:r>
            <a:br>
              <a:rPr lang="en-US" sz="2000" dirty="0"/>
            </a:br>
            <a:r>
              <a:rPr lang="en-US" dirty="0"/>
              <a:t/>
            </a:r>
            <a:br>
              <a:rPr lang="en-US" dirty="0"/>
            </a:br>
            <a:endParaRPr lang="en-US" dirty="0"/>
          </a:p>
        </p:txBody>
      </p:sp>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5126" name="Picture 6" descr="http://cdn2.hubspot.net/hub/166399/file-18392739-jpg/images/new_logo_-_white_bkgrd.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330" r="233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8569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992188" y="5105400"/>
            <a:ext cx="8176833" cy="2085975"/>
          </a:xfrm>
        </p:spPr>
        <p:txBody>
          <a:bodyPr>
            <a:normAutofit lnSpcReduction="10000"/>
          </a:bodyPr>
          <a:lstStyle/>
          <a:p>
            <a:pPr algn="ctr"/>
            <a:r>
              <a:rPr lang="en-US" sz="1900" dirty="0"/>
              <a:t>In your course work this spring, there’s a very good </a:t>
            </a:r>
            <a:r>
              <a:rPr lang="en-US" sz="1900" dirty="0" smtClean="0"/>
              <a:t>chance</a:t>
            </a:r>
            <a:br>
              <a:rPr lang="en-US" sz="1900" dirty="0" smtClean="0"/>
            </a:br>
            <a:r>
              <a:rPr lang="en-US" sz="1900" dirty="0" smtClean="0"/>
              <a:t>you </a:t>
            </a:r>
            <a:r>
              <a:rPr lang="en-US" sz="1900" dirty="0"/>
              <a:t>completed things that scared you at first glance.</a:t>
            </a:r>
            <a:endParaRPr lang="en-US" sz="1900" dirty="0"/>
          </a:p>
          <a:p>
            <a:pPr algn="ctr"/>
            <a:r>
              <a:rPr lang="en-US" sz="1900" dirty="0"/>
              <a:t>Observations and demo lessons made us nervous no doubt, </a:t>
            </a:r>
            <a:r>
              <a:rPr lang="en-US" sz="1900" dirty="0" smtClean="0"/>
              <a:t/>
            </a:r>
            <a:br>
              <a:rPr lang="en-US" sz="1900" dirty="0" smtClean="0"/>
            </a:br>
            <a:r>
              <a:rPr lang="en-US" sz="1900" dirty="0" smtClean="0"/>
              <a:t>but </a:t>
            </a:r>
            <a:r>
              <a:rPr lang="en-US" sz="1900" dirty="0"/>
              <a:t>we now realize what coaching is truly about.</a:t>
            </a:r>
            <a:r>
              <a:rPr lang="en-US" sz="2000" dirty="0"/>
              <a:t/>
            </a:r>
            <a:br>
              <a:rPr lang="en-US" sz="2000" dirty="0"/>
            </a:br>
            <a:r>
              <a:rPr lang="en-US" sz="2900" dirty="0"/>
              <a:t/>
            </a:r>
            <a:br>
              <a:rPr lang="en-US" sz="2900" dirty="0"/>
            </a:br>
            <a:endParaRPr lang="en-US" sz="2900" dirty="0"/>
          </a:p>
        </p:txBody>
      </p:sp>
      <p:sp>
        <p:nvSpPr>
          <p:cNvPr id="8" name="Rounded Rectangle 7"/>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5" name="Picture Placeholder 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3627" r="13627"/>
          <a:stretch>
            <a:fillRect/>
          </a:stretch>
        </p:blipFill>
        <p:spPr/>
      </p:pic>
      <p:pic>
        <p:nvPicPr>
          <p:cNvPr id="12" name="Picture Placeholder 1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502" r="1502"/>
          <a:stretch>
            <a:fillRect/>
          </a:stretch>
        </p:blipFill>
        <p:spPr/>
      </p:pic>
    </p:spTree>
    <p:extLst>
      <p:ext uri="{BB962C8B-B14F-4D97-AF65-F5344CB8AC3E}">
        <p14:creationId xmlns:p14="http://schemas.microsoft.com/office/powerpoint/2010/main" val="30329130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62000"/>
            <a:ext cx="7315200" cy="1828800"/>
          </a:xfrm>
        </p:spPr>
        <p:txBody>
          <a:bodyPr>
            <a:normAutofit/>
          </a:bodyPr>
          <a:lstStyle/>
          <a:p>
            <a:pPr algn="ctr"/>
            <a:r>
              <a:rPr lang="en-US" sz="2000" dirty="0">
                <a:latin typeface="+mn-lt"/>
              </a:rPr>
              <a:t>As May approaches and graduation is near, </a:t>
            </a:r>
            <a:br>
              <a:rPr lang="en-US" sz="2000" dirty="0">
                <a:latin typeface="+mn-lt"/>
              </a:rPr>
            </a:br>
            <a:r>
              <a:rPr lang="en-US" sz="2000" dirty="0" smtClean="0">
                <a:latin typeface="+mn-lt"/>
              </a:rPr>
              <a:t>you </a:t>
            </a:r>
            <a:r>
              <a:rPr lang="en-US" sz="2000" dirty="0">
                <a:latin typeface="+mn-lt"/>
              </a:rPr>
              <a:t>no longer have anything left to fear</a:t>
            </a:r>
            <a:r>
              <a:rPr lang="en-US" sz="2000" dirty="0" smtClean="0">
                <a:latin typeface="+mn-lt"/>
              </a:rPr>
              <a:t>.</a:t>
            </a:r>
            <a:br>
              <a:rPr lang="en-US" sz="2000" dirty="0" smtClean="0">
                <a:latin typeface="+mn-lt"/>
              </a:rPr>
            </a:br>
            <a:r>
              <a:rPr lang="en-US" sz="2000" dirty="0">
                <a:latin typeface="+mn-lt"/>
              </a:rPr>
              <a:t/>
            </a:r>
            <a:br>
              <a:rPr lang="en-US" sz="2000" dirty="0">
                <a:latin typeface="+mn-lt"/>
              </a:rPr>
            </a:br>
            <a:r>
              <a:rPr lang="en-US" sz="2000" dirty="0">
                <a:latin typeface="+mn-lt"/>
              </a:rPr>
              <a:t>Our teaching portfolios are finally </a:t>
            </a:r>
            <a:r>
              <a:rPr lang="en-US" sz="2000" dirty="0" smtClean="0">
                <a:latin typeface="+mn-lt"/>
              </a:rPr>
              <a:t>complete.</a:t>
            </a:r>
            <a:br>
              <a:rPr lang="en-US" sz="2000" dirty="0" smtClean="0">
                <a:latin typeface="+mn-lt"/>
              </a:rPr>
            </a:br>
            <a:r>
              <a:rPr lang="en-US" sz="2000" dirty="0">
                <a:latin typeface="+mn-lt"/>
              </a:rPr>
              <a:t/>
            </a:r>
            <a:br>
              <a:rPr lang="en-US" sz="2000" dirty="0">
                <a:latin typeface="+mn-lt"/>
              </a:rPr>
            </a:br>
            <a:r>
              <a:rPr lang="en-US" sz="2000" dirty="0">
                <a:latin typeface="+mn-lt"/>
              </a:rPr>
              <a:t>They are organized, colorful, and ever so sweet</a:t>
            </a:r>
            <a:r>
              <a:rPr lang="en-US" sz="1800" dirty="0" smtClean="0"/>
              <a:t>.</a:t>
            </a:r>
            <a:endParaRPr lang="en-US" dirty="0"/>
          </a:p>
        </p:txBody>
      </p:sp>
    </p:spTree>
    <p:extLst>
      <p:ext uri="{BB962C8B-B14F-4D97-AF65-F5344CB8AC3E}">
        <p14:creationId xmlns:p14="http://schemas.microsoft.com/office/powerpoint/2010/main" val="24397030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6275311" y="1874520"/>
            <a:ext cx="5992889" cy="2937510"/>
          </a:xfrm>
        </p:spPr>
        <p:txBody>
          <a:bodyPr>
            <a:normAutofit/>
          </a:bodyPr>
          <a:lstStyle/>
          <a:p>
            <a:pPr algn="ctr"/>
            <a:endParaRPr lang="en-US" dirty="0" smtClean="0"/>
          </a:p>
          <a:p>
            <a:pPr algn="ctr"/>
            <a:endParaRPr lang="en-US" sz="1900" dirty="0" smtClean="0"/>
          </a:p>
          <a:p>
            <a:pPr algn="ctr"/>
            <a:r>
              <a:rPr lang="en-US" dirty="0" smtClean="0"/>
              <a:t>Now </a:t>
            </a:r>
            <a:r>
              <a:rPr lang="en-US" dirty="0"/>
              <a:t>is the time to find your dream career,</a:t>
            </a:r>
            <a:endParaRPr lang="en-US" dirty="0"/>
          </a:p>
          <a:p>
            <a:pPr algn="ctr"/>
            <a:r>
              <a:rPr lang="en-US" dirty="0"/>
              <a:t>s</a:t>
            </a:r>
            <a:r>
              <a:rPr lang="en-US" dirty="0" smtClean="0"/>
              <a:t>o </a:t>
            </a:r>
            <a:r>
              <a:rPr lang="en-US" dirty="0"/>
              <a:t>you can hang with your PALs and have a great cheer!</a:t>
            </a:r>
            <a:endParaRPr lang="en-US" dirty="0"/>
          </a:p>
          <a:p>
            <a:r>
              <a:rPr lang="en-US" sz="2000" dirty="0"/>
              <a:t/>
            </a:r>
            <a:br>
              <a:rPr lang="en-US" sz="2000" dirty="0"/>
            </a:br>
            <a:endParaRPr lang="en-US" dirty="0"/>
          </a:p>
        </p:txBody>
      </p:sp>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t="21633" b="21633"/>
          <a:stretch>
            <a:fillRect/>
          </a:stretch>
        </p:blipFill>
        <p:spPr/>
      </p:pic>
    </p:spTree>
    <p:extLst>
      <p:ext uri="{BB962C8B-B14F-4D97-AF65-F5344CB8AC3E}">
        <p14:creationId xmlns:p14="http://schemas.microsoft.com/office/powerpoint/2010/main" val="19916533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6275311" y="1326873"/>
            <a:ext cx="5992889" cy="4032804"/>
          </a:xfrm>
        </p:spPr>
        <p:txBody>
          <a:bodyPr>
            <a:normAutofit/>
          </a:bodyPr>
          <a:lstStyle/>
          <a:p>
            <a:pPr algn="ctr"/>
            <a:endParaRPr lang="en-US" dirty="0" smtClean="0"/>
          </a:p>
          <a:p>
            <a:pPr algn="ctr"/>
            <a:endParaRPr lang="en-US" sz="1900" dirty="0" smtClean="0"/>
          </a:p>
          <a:p>
            <a:pPr algn="ctr"/>
            <a:endParaRPr lang="en-US" sz="1900" dirty="0"/>
          </a:p>
          <a:p>
            <a:pPr algn="ctr" fontAlgn="base"/>
            <a:endParaRPr lang="en-US" dirty="0"/>
          </a:p>
          <a:p>
            <a:pPr algn="ctr"/>
            <a:r>
              <a:rPr lang="en-US" dirty="0"/>
              <a:t>There are so many applications that you have to fill out,</a:t>
            </a:r>
            <a:endParaRPr lang="en-US" dirty="0"/>
          </a:p>
          <a:p>
            <a:pPr algn="ctr"/>
            <a:r>
              <a:rPr lang="en-US" dirty="0"/>
              <a:t>You may even start to feel very unhappy and pout. </a:t>
            </a:r>
            <a:endParaRPr lang="en-US" dirty="0"/>
          </a:p>
          <a:p>
            <a:r>
              <a:rPr lang="en-US" sz="2000" dirty="0"/>
              <a:t/>
            </a:r>
            <a:br>
              <a:rPr lang="en-US" sz="2000" dirty="0"/>
            </a:br>
            <a:r>
              <a:rPr lang="en-US" sz="2000" dirty="0"/>
              <a:t/>
            </a:r>
            <a:br>
              <a:rPr lang="en-US" sz="2000" dirty="0"/>
            </a:br>
            <a:endParaRPr lang="en-US" dirty="0"/>
          </a:p>
        </p:txBody>
      </p:sp>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5011" b="5011"/>
          <a:stretch>
            <a:fillRect/>
          </a:stretch>
        </p:blipFill>
        <p:spPr/>
      </p:pic>
    </p:spTree>
    <p:extLst>
      <p:ext uri="{BB962C8B-B14F-4D97-AF65-F5344CB8AC3E}">
        <p14:creationId xmlns:p14="http://schemas.microsoft.com/office/powerpoint/2010/main" val="13785430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992188" y="4767152"/>
            <a:ext cx="8176833" cy="2085975"/>
          </a:xfrm>
        </p:spPr>
        <p:txBody>
          <a:bodyPr>
            <a:normAutofit/>
          </a:bodyPr>
          <a:lstStyle/>
          <a:p>
            <a:pPr algn="ctr"/>
            <a:endParaRPr lang="en-US" sz="1900" dirty="0" smtClean="0"/>
          </a:p>
          <a:p>
            <a:pPr algn="ctr"/>
            <a:r>
              <a:rPr lang="en-US" dirty="0"/>
              <a:t>The road to get hired is a long one indeed.</a:t>
            </a:r>
            <a:br>
              <a:rPr lang="en-US" dirty="0"/>
            </a:br>
            <a:r>
              <a:rPr lang="en-US" dirty="0"/>
              <a:t/>
            </a:r>
            <a:br>
              <a:rPr lang="en-US" dirty="0"/>
            </a:br>
            <a:r>
              <a:rPr lang="en-US" dirty="0"/>
              <a:t>But don’t fret graduates, you’re destined to succeed</a:t>
            </a:r>
            <a:r>
              <a:rPr lang="en-US" dirty="0" smtClean="0"/>
              <a:t>!</a:t>
            </a:r>
            <a:br>
              <a:rPr lang="en-US" dirty="0" smtClean="0"/>
            </a:br>
            <a:r>
              <a:rPr lang="en-US" dirty="0"/>
              <a:t/>
            </a:r>
            <a:br>
              <a:rPr lang="en-US" dirty="0"/>
            </a:br>
            <a:r>
              <a:rPr lang="en-US" dirty="0" smtClean="0"/>
              <a:t>98 </a:t>
            </a:r>
            <a:r>
              <a:rPr lang="en-US" dirty="0"/>
              <a:t>and ¾ percent </a:t>
            </a:r>
            <a:r>
              <a:rPr lang="en-US" dirty="0" smtClean="0"/>
              <a:t>guaranteed.</a:t>
            </a:r>
            <a:endParaRPr lang="en-US" dirty="0"/>
          </a:p>
        </p:txBody>
      </p:sp>
      <p:sp>
        <p:nvSpPr>
          <p:cNvPr id="8" name="Rounded Rectangle 7"/>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033" b="7033"/>
          <a:stretch>
            <a:fillRect/>
          </a:stretch>
        </p:blipFill>
        <p:spPr/>
      </p:pic>
      <p:pic>
        <p:nvPicPr>
          <p:cNvPr id="6" name="Picture Placeholder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7727" r="17727"/>
          <a:stretch>
            <a:fillRect/>
          </a:stretch>
        </p:blipFill>
        <p:spPr/>
      </p:pic>
    </p:spTree>
    <p:extLst>
      <p:ext uri="{BB962C8B-B14F-4D97-AF65-F5344CB8AC3E}">
        <p14:creationId xmlns:p14="http://schemas.microsoft.com/office/powerpoint/2010/main" val="37858665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62000"/>
            <a:ext cx="7315200" cy="1828800"/>
          </a:xfrm>
        </p:spPr>
        <p:txBody>
          <a:bodyPr>
            <a:normAutofit/>
          </a:bodyPr>
          <a:lstStyle/>
          <a:p>
            <a:pPr algn="ctr"/>
            <a:r>
              <a:rPr lang="en-US" sz="1800" dirty="0">
                <a:latin typeface="+mn-lt"/>
              </a:rPr>
              <a:t>Before we finish it’s important that we give thanks to you all</a:t>
            </a:r>
            <a:r>
              <a:rPr lang="en-US" sz="1800" dirty="0" smtClean="0">
                <a:latin typeface="+mn-lt"/>
              </a:rPr>
              <a:t>.</a:t>
            </a:r>
            <a:br>
              <a:rPr lang="en-US" sz="1800" dirty="0" smtClean="0">
                <a:latin typeface="+mn-lt"/>
              </a:rPr>
            </a:br>
            <a:r>
              <a:rPr lang="en-US" sz="1800" dirty="0">
                <a:latin typeface="+mn-lt"/>
              </a:rPr>
              <a:t/>
            </a:r>
            <a:br>
              <a:rPr lang="en-US" sz="1800" dirty="0">
                <a:latin typeface="+mn-lt"/>
              </a:rPr>
            </a:br>
            <a:r>
              <a:rPr lang="en-US" sz="1800" dirty="0">
                <a:latin typeface="+mn-lt"/>
              </a:rPr>
              <a:t>We’ve stuck it out through an entire year-long haul.</a:t>
            </a:r>
            <a:r>
              <a:rPr lang="en-US" sz="1800" dirty="0">
                <a:latin typeface="+mn-lt"/>
              </a:rPr>
              <a:t/>
            </a:r>
            <a:br>
              <a:rPr lang="en-US" sz="1800" dirty="0">
                <a:latin typeface="+mn-lt"/>
              </a:rPr>
            </a:br>
            <a:r>
              <a:rPr lang="en-US" sz="1800" dirty="0">
                <a:latin typeface="+mn-lt"/>
              </a:rPr>
              <a:t/>
            </a:r>
            <a:br>
              <a:rPr lang="en-US" sz="1800" dirty="0">
                <a:latin typeface="+mn-lt"/>
              </a:rPr>
            </a:br>
            <a:r>
              <a:rPr lang="en-US" sz="1800" dirty="0">
                <a:latin typeface="+mn-lt"/>
              </a:rPr>
              <a:t>To Dr. Braun, Dr. </a:t>
            </a:r>
            <a:r>
              <a:rPr lang="en-US" sz="1800" dirty="0" err="1">
                <a:latin typeface="+mn-lt"/>
              </a:rPr>
              <a:t>Blanchette</a:t>
            </a:r>
            <a:r>
              <a:rPr lang="en-US" sz="1800" dirty="0">
                <a:latin typeface="+mn-lt"/>
              </a:rPr>
              <a:t>, and Dr. Snow,</a:t>
            </a:r>
            <a:r>
              <a:rPr lang="en-US" sz="1800" dirty="0">
                <a:latin typeface="+mn-lt"/>
              </a:rPr>
              <a:t/>
            </a:r>
            <a:br>
              <a:rPr lang="en-US" sz="1800" dirty="0">
                <a:latin typeface="+mn-lt"/>
              </a:rPr>
            </a:br>
            <a:r>
              <a:rPr lang="en-US" sz="1800" dirty="0">
                <a:latin typeface="+mn-lt"/>
              </a:rPr>
              <a:t>thank you so much for helping us grow</a:t>
            </a:r>
            <a:r>
              <a:rPr lang="en-US" sz="1800" dirty="0" smtClean="0">
                <a:latin typeface="+mn-lt"/>
              </a:rPr>
              <a:t>.</a:t>
            </a:r>
            <a:endParaRPr lang="en-US" sz="1800" dirty="0"/>
          </a:p>
        </p:txBody>
      </p:sp>
    </p:spTree>
    <p:extLst>
      <p:ext uri="{BB962C8B-B14F-4D97-AF65-F5344CB8AC3E}">
        <p14:creationId xmlns:p14="http://schemas.microsoft.com/office/powerpoint/2010/main" val="10205848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992188" y="4924424"/>
            <a:ext cx="8176833" cy="2085975"/>
          </a:xfrm>
        </p:spPr>
        <p:txBody>
          <a:bodyPr>
            <a:normAutofit/>
          </a:bodyPr>
          <a:lstStyle/>
          <a:p>
            <a:pPr algn="ctr"/>
            <a:endParaRPr lang="en-US" sz="1900" dirty="0" smtClean="0"/>
          </a:p>
          <a:p>
            <a:pPr algn="ctr"/>
            <a:r>
              <a:rPr lang="en-US" dirty="0"/>
              <a:t>To our fellow RLL graduate friends,</a:t>
            </a:r>
            <a:endParaRPr lang="en-US" dirty="0"/>
          </a:p>
          <a:p>
            <a:pPr algn="ctr"/>
            <a:r>
              <a:rPr lang="en-US" dirty="0"/>
              <a:t>thank you for helping us reach </a:t>
            </a:r>
            <a:r>
              <a:rPr lang="en-US" dirty="0" smtClean="0"/>
              <a:t>the </a:t>
            </a:r>
            <a:r>
              <a:rPr lang="en-US" dirty="0"/>
              <a:t>journey’s end.</a:t>
            </a:r>
            <a:endParaRPr lang="en-US" dirty="0"/>
          </a:p>
          <a:p>
            <a:r>
              <a:rPr lang="en-US" dirty="0"/>
              <a:t/>
            </a:r>
            <a:br>
              <a:rPr lang="en-US" dirty="0"/>
            </a:br>
            <a:endParaRPr lang="en-US" dirty="0"/>
          </a:p>
        </p:txBody>
      </p:sp>
      <p:sp>
        <p:nvSpPr>
          <p:cNvPr id="8" name="Rounded Rectangle 7"/>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332" b="2332"/>
          <a:stretch>
            <a:fillRect/>
          </a:stretch>
        </p:blipFill>
        <p:spPr/>
      </p:pic>
      <p:pic>
        <p:nvPicPr>
          <p:cNvPr id="11" name="Picture Placeholder 10"/>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502" r="1502"/>
          <a:stretch>
            <a:fillRect/>
          </a:stretch>
        </p:blipFill>
        <p:spPr/>
      </p:pic>
    </p:spTree>
    <p:extLst>
      <p:ext uri="{BB962C8B-B14F-4D97-AF65-F5344CB8AC3E}">
        <p14:creationId xmlns:p14="http://schemas.microsoft.com/office/powerpoint/2010/main" val="3639547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219200"/>
            <a:ext cx="7315200" cy="1828800"/>
          </a:xfrm>
        </p:spPr>
        <p:txBody>
          <a:bodyPr>
            <a:normAutofit fontScale="90000"/>
          </a:bodyPr>
          <a:lstStyle/>
          <a:p>
            <a:pPr algn="ctr"/>
            <a:r>
              <a:rPr lang="en-US" sz="2000" dirty="0">
                <a:latin typeface="+mn-lt"/>
              </a:rPr>
              <a:t>You have brains in your head</a:t>
            </a:r>
            <a:r>
              <a:rPr lang="en-US" sz="2000" dirty="0" smtClean="0">
                <a:latin typeface="+mn-lt"/>
              </a:rPr>
              <a:t>.</a:t>
            </a:r>
            <a:br>
              <a:rPr lang="en-US" sz="2000" dirty="0" smtClean="0">
                <a:latin typeface="+mn-lt"/>
              </a:rPr>
            </a:br>
            <a:r>
              <a:rPr lang="en-US" sz="2000" dirty="0">
                <a:latin typeface="+mn-lt"/>
              </a:rPr>
              <a:t/>
            </a:r>
            <a:br>
              <a:rPr lang="en-US" sz="2000" dirty="0">
                <a:latin typeface="+mn-lt"/>
              </a:rPr>
            </a:br>
            <a:r>
              <a:rPr lang="en-US" sz="2000" dirty="0">
                <a:latin typeface="+mn-lt"/>
              </a:rPr>
              <a:t>You have feet in your shoes</a:t>
            </a:r>
            <a:r>
              <a:rPr lang="en-US" sz="2000" dirty="0" smtClean="0">
                <a:latin typeface="+mn-lt"/>
              </a:rPr>
              <a:t>.</a:t>
            </a:r>
            <a:br>
              <a:rPr lang="en-US" sz="2000" dirty="0" smtClean="0">
                <a:latin typeface="+mn-lt"/>
              </a:rPr>
            </a:br>
            <a:r>
              <a:rPr lang="en-US" sz="2000" dirty="0">
                <a:latin typeface="+mn-lt"/>
              </a:rPr>
              <a:t/>
            </a:r>
            <a:br>
              <a:rPr lang="en-US" sz="2000" dirty="0">
                <a:latin typeface="+mn-lt"/>
              </a:rPr>
            </a:br>
            <a:r>
              <a:rPr lang="en-US" sz="2000" dirty="0">
                <a:latin typeface="+mn-lt"/>
              </a:rPr>
              <a:t>You can steer yourself any direction you choose</a:t>
            </a:r>
            <a:r>
              <a:rPr lang="en-US" sz="2000" dirty="0" smtClean="0">
                <a:latin typeface="+mn-lt"/>
              </a:rPr>
              <a:t>.</a:t>
            </a:r>
            <a:br>
              <a:rPr lang="en-US" sz="2000" dirty="0" smtClean="0">
                <a:latin typeface="+mn-lt"/>
              </a:rPr>
            </a:br>
            <a:r>
              <a:rPr lang="en-US" sz="2000" dirty="0">
                <a:latin typeface="+mn-lt"/>
              </a:rPr>
              <a:t/>
            </a:r>
            <a:br>
              <a:rPr lang="en-US" sz="2000" dirty="0">
                <a:latin typeface="+mn-lt"/>
              </a:rPr>
            </a:br>
            <a:r>
              <a:rPr lang="en-US" sz="2000" dirty="0">
                <a:latin typeface="+mn-lt"/>
              </a:rPr>
              <a:t>You’re on your own. And you know what you know</a:t>
            </a:r>
            <a:r>
              <a:rPr lang="en-US" sz="2000" dirty="0" smtClean="0">
                <a:latin typeface="+mn-lt"/>
              </a:rPr>
              <a:t>.</a:t>
            </a:r>
            <a:br>
              <a:rPr lang="en-US" sz="2000" dirty="0" smtClean="0">
                <a:latin typeface="+mn-lt"/>
              </a:rPr>
            </a:br>
            <a:r>
              <a:rPr lang="en-US" sz="2000" dirty="0">
                <a:latin typeface="+mn-lt"/>
              </a:rPr>
              <a:t/>
            </a:r>
            <a:br>
              <a:rPr lang="en-US" sz="2000" dirty="0">
                <a:latin typeface="+mn-lt"/>
              </a:rPr>
            </a:br>
            <a:r>
              <a:rPr lang="en-US" sz="2000" dirty="0">
                <a:latin typeface="+mn-lt"/>
              </a:rPr>
              <a:t>And YOU are the graduate who’ll decide where to go</a:t>
            </a:r>
            <a:r>
              <a:rPr lang="en-US" sz="2000" dirty="0" smtClean="0">
                <a:latin typeface="+mn-lt"/>
              </a:rPr>
              <a:t>.</a:t>
            </a:r>
            <a:endParaRPr lang="en-US" dirty="0"/>
          </a:p>
        </p:txBody>
      </p:sp>
    </p:spTree>
    <p:extLst>
      <p:ext uri="{BB962C8B-B14F-4D97-AF65-F5344CB8AC3E}">
        <p14:creationId xmlns:p14="http://schemas.microsoft.com/office/powerpoint/2010/main" val="2042216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6275311" y="1326873"/>
            <a:ext cx="5764289" cy="4032804"/>
          </a:xfrm>
        </p:spPr>
        <p:txBody>
          <a:bodyPr>
            <a:normAutofit/>
          </a:bodyPr>
          <a:lstStyle/>
          <a:p>
            <a:pPr algn="ctr"/>
            <a:endParaRPr lang="en-US" dirty="0" smtClean="0"/>
          </a:p>
          <a:p>
            <a:pPr algn="ctr"/>
            <a:endParaRPr lang="en-US" sz="1900" dirty="0" smtClean="0"/>
          </a:p>
          <a:p>
            <a:pPr algn="ctr"/>
            <a:endParaRPr lang="en-US" sz="1900" dirty="0"/>
          </a:p>
          <a:p>
            <a:pPr algn="ctr" fontAlgn="base"/>
            <a:endParaRPr lang="en-US" dirty="0"/>
          </a:p>
          <a:p>
            <a:pPr algn="ctr"/>
            <a:r>
              <a:rPr lang="en-US" dirty="0"/>
              <a:t>As we leave Longwood, we’ll step with care and great </a:t>
            </a:r>
            <a:r>
              <a:rPr lang="en-US" dirty="0" smtClean="0"/>
              <a:t>tact.</a:t>
            </a:r>
            <a:br>
              <a:rPr lang="en-US" dirty="0" smtClean="0"/>
            </a:br>
            <a:r>
              <a:rPr lang="en-US" dirty="0"/>
              <a:t/>
            </a:r>
            <a:br>
              <a:rPr lang="en-US" dirty="0"/>
            </a:br>
            <a:r>
              <a:rPr lang="en-US" dirty="0"/>
              <a:t>And remember the Life’s a Great Balancing Act.</a:t>
            </a:r>
            <a:endParaRPr lang="en-US" dirty="0"/>
          </a:p>
          <a:p>
            <a:r>
              <a:rPr lang="en-US" dirty="0"/>
              <a:t/>
            </a:r>
            <a:br>
              <a:rPr lang="en-US" dirty="0"/>
            </a:br>
            <a:r>
              <a:rPr lang="en-US" sz="2000" dirty="0"/>
              <a:t/>
            </a:r>
            <a:br>
              <a:rPr lang="en-US" sz="2000" dirty="0"/>
            </a:br>
            <a:r>
              <a:rPr lang="en-US" sz="2000" dirty="0"/>
              <a:t/>
            </a:r>
            <a:br>
              <a:rPr lang="en-US" sz="2000" dirty="0"/>
            </a:br>
            <a:endParaRPr lang="en-US" dirty="0"/>
          </a:p>
        </p:txBody>
      </p:sp>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t="7582" b="7582"/>
          <a:stretch>
            <a:fillRect/>
          </a:stretch>
        </p:blipFill>
        <p:spPr/>
      </p:pic>
    </p:spTree>
    <p:extLst>
      <p:ext uri="{BB962C8B-B14F-4D97-AF65-F5344CB8AC3E}">
        <p14:creationId xmlns:p14="http://schemas.microsoft.com/office/powerpoint/2010/main" val="37329822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219200"/>
            <a:ext cx="7315200" cy="1828800"/>
          </a:xfrm>
        </p:spPr>
        <p:txBody>
          <a:bodyPr>
            <a:noAutofit/>
          </a:bodyPr>
          <a:lstStyle/>
          <a:p>
            <a:pPr algn="ctr" fontAlgn="base"/>
            <a:r>
              <a:rPr lang="en-US" sz="1800" dirty="0">
                <a:latin typeface="+mn-lt"/>
              </a:rPr>
              <a:t/>
            </a:r>
            <a:br>
              <a:rPr lang="en-US" sz="1800" dirty="0">
                <a:latin typeface="+mn-lt"/>
              </a:rPr>
            </a:br>
            <a:r>
              <a:rPr lang="en-US" sz="1800" dirty="0">
                <a:latin typeface="+mn-lt"/>
              </a:rPr>
              <a:t>So</a:t>
            </a:r>
            <a:r>
              <a:rPr lang="en-US" sz="1800" dirty="0" smtClean="0">
                <a:latin typeface="+mn-lt"/>
              </a:rPr>
              <a:t>…</a:t>
            </a:r>
            <a:br>
              <a:rPr lang="en-US" sz="1800" dirty="0" smtClean="0">
                <a:latin typeface="+mn-lt"/>
              </a:rPr>
            </a:br>
            <a:r>
              <a:rPr lang="en-US" sz="1800" dirty="0">
                <a:latin typeface="+mn-lt"/>
              </a:rPr>
              <a:t/>
            </a:r>
            <a:br>
              <a:rPr lang="en-US" sz="1800" dirty="0">
                <a:latin typeface="+mn-lt"/>
              </a:rPr>
            </a:br>
            <a:r>
              <a:rPr lang="en-US" sz="1800" dirty="0">
                <a:latin typeface="+mn-lt"/>
              </a:rPr>
              <a:t>Be your name Eli or </a:t>
            </a:r>
            <a:r>
              <a:rPr lang="en-US" sz="1800" dirty="0" err="1">
                <a:latin typeface="+mn-lt"/>
              </a:rPr>
              <a:t>Leighann</a:t>
            </a:r>
            <a:r>
              <a:rPr lang="en-US" sz="1800" dirty="0">
                <a:latin typeface="+mn-lt"/>
              </a:rPr>
              <a:t> or </a:t>
            </a:r>
            <a:r>
              <a:rPr lang="en-US" sz="1800" dirty="0" err="1" smtClean="0">
                <a:latin typeface="+mn-lt"/>
              </a:rPr>
              <a:t>Kellay</a:t>
            </a:r>
            <a:r>
              <a:rPr lang="en-US" sz="1800" dirty="0" smtClean="0">
                <a:latin typeface="+mn-lt"/>
              </a:rPr>
              <a:t/>
            </a:r>
            <a:br>
              <a:rPr lang="en-US" sz="1800" dirty="0" smtClean="0">
                <a:latin typeface="+mn-lt"/>
              </a:rPr>
            </a:br>
            <a:r>
              <a:rPr lang="en-US" sz="1800" dirty="0">
                <a:latin typeface="+mn-lt"/>
              </a:rPr>
              <a:t/>
            </a:r>
            <a:br>
              <a:rPr lang="en-US" sz="1800" dirty="0">
                <a:latin typeface="+mn-lt"/>
              </a:rPr>
            </a:br>
            <a:r>
              <a:rPr lang="en-US" sz="1800" dirty="0">
                <a:latin typeface="+mn-lt"/>
              </a:rPr>
              <a:t>Or Gretchen or Snow or even </a:t>
            </a:r>
            <a:r>
              <a:rPr lang="en-US" sz="1800" dirty="0" err="1">
                <a:latin typeface="+mn-lt"/>
              </a:rPr>
              <a:t>Blanchea</a:t>
            </a:r>
            <a:r>
              <a:rPr lang="en-US" sz="1800" dirty="0" smtClean="0">
                <a:latin typeface="+mn-lt"/>
              </a:rPr>
              <a:t>.</a:t>
            </a:r>
            <a:br>
              <a:rPr lang="en-US" sz="1800" dirty="0" smtClean="0">
                <a:latin typeface="+mn-lt"/>
              </a:rPr>
            </a:br>
            <a:r>
              <a:rPr lang="en-US" sz="1800" dirty="0">
                <a:latin typeface="+mn-lt"/>
              </a:rPr>
              <a:t/>
            </a:r>
            <a:br>
              <a:rPr lang="en-US" sz="1800" dirty="0">
                <a:latin typeface="+mn-lt"/>
              </a:rPr>
            </a:br>
            <a:r>
              <a:rPr lang="en-US" sz="1800" dirty="0">
                <a:latin typeface="+mn-lt"/>
              </a:rPr>
              <a:t>You’re off to Great Places</a:t>
            </a:r>
            <a:r>
              <a:rPr lang="en-US" sz="1800" dirty="0" smtClean="0">
                <a:latin typeface="+mn-lt"/>
              </a:rPr>
              <a:t>! Today </a:t>
            </a:r>
            <a:r>
              <a:rPr lang="en-US" sz="1800" dirty="0">
                <a:latin typeface="+mn-lt"/>
              </a:rPr>
              <a:t>is your day</a:t>
            </a:r>
            <a:r>
              <a:rPr lang="en-US" sz="1800" dirty="0" smtClean="0">
                <a:latin typeface="+mn-lt"/>
              </a:rPr>
              <a:t>! </a:t>
            </a:r>
            <a:br>
              <a:rPr lang="en-US" sz="1800" dirty="0" smtClean="0">
                <a:latin typeface="+mn-lt"/>
              </a:rPr>
            </a:br>
            <a:r>
              <a:rPr lang="en-US" sz="1800" dirty="0">
                <a:latin typeface="+mn-lt"/>
              </a:rPr>
              <a:t/>
            </a:r>
            <a:br>
              <a:rPr lang="en-US" sz="1800" dirty="0">
                <a:latin typeface="+mn-lt"/>
              </a:rPr>
            </a:br>
            <a:r>
              <a:rPr lang="en-US" sz="1800" dirty="0">
                <a:latin typeface="+mn-lt"/>
              </a:rPr>
              <a:t>Your classroom is waiting</a:t>
            </a:r>
            <a:r>
              <a:rPr lang="en-US" sz="1800" dirty="0" smtClean="0">
                <a:latin typeface="+mn-lt"/>
              </a:rPr>
              <a:t>. So…get </a:t>
            </a:r>
            <a:r>
              <a:rPr lang="en-US" sz="1800" dirty="0">
                <a:latin typeface="+mn-lt"/>
              </a:rPr>
              <a:t>on your way!</a:t>
            </a:r>
            <a:endParaRPr lang="en-US" sz="1800" dirty="0">
              <a:latin typeface="+mn-lt"/>
            </a:endParaRPr>
          </a:p>
        </p:txBody>
      </p:sp>
    </p:spTree>
    <p:extLst>
      <p:ext uri="{BB962C8B-B14F-4D97-AF65-F5344CB8AC3E}">
        <p14:creationId xmlns:p14="http://schemas.microsoft.com/office/powerpoint/2010/main" val="2335685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19200"/>
            <a:ext cx="8458200" cy="1828800"/>
          </a:xfrm>
        </p:spPr>
        <p:txBody>
          <a:bodyPr/>
          <a:lstStyle/>
          <a:p>
            <a:r>
              <a:rPr lang="en-US" b="1" dirty="0" smtClean="0"/>
              <a:t>THE END!</a:t>
            </a:r>
            <a:endParaRPr lang="en-US" b="1" dirty="0"/>
          </a:p>
        </p:txBody>
      </p:sp>
    </p:spTree>
    <p:extLst>
      <p:ext uri="{BB962C8B-B14F-4D97-AF65-F5344CB8AC3E}">
        <p14:creationId xmlns:p14="http://schemas.microsoft.com/office/powerpoint/2010/main" val="35349407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04800" y="5029200"/>
            <a:ext cx="10058400" cy="1523999"/>
          </a:xfrm>
        </p:spPr>
        <p:txBody>
          <a:bodyPr>
            <a:noAutofit/>
          </a:bodyPr>
          <a:lstStyle/>
          <a:p>
            <a:pPr algn="ctr"/>
            <a:r>
              <a:rPr lang="en-US" dirty="0"/>
              <a:t>You’ll look up and down syllabi. Look ‘em over with </a:t>
            </a:r>
            <a:r>
              <a:rPr lang="en-US" dirty="0" smtClean="0"/>
              <a:t>care.</a:t>
            </a:r>
            <a:br>
              <a:rPr lang="en-US" dirty="0" smtClean="0"/>
            </a:br>
            <a:r>
              <a:rPr lang="en-US" dirty="0" smtClean="0"/>
              <a:t/>
            </a:r>
            <a:br>
              <a:rPr lang="en-US" dirty="0" smtClean="0"/>
            </a:br>
            <a:r>
              <a:rPr lang="en-US" dirty="0" smtClean="0"/>
              <a:t>About </a:t>
            </a:r>
            <a:r>
              <a:rPr lang="en-US" dirty="0"/>
              <a:t>some you will say, “My accomplishments I must share</a:t>
            </a:r>
            <a:r>
              <a:rPr lang="en-US" dirty="0" smtClean="0"/>
              <a:t>.” </a:t>
            </a:r>
            <a:br>
              <a:rPr lang="en-US" dirty="0" smtClean="0"/>
            </a:br>
            <a:r>
              <a:rPr lang="en-US" dirty="0" smtClean="0"/>
              <a:t/>
            </a:r>
            <a:br>
              <a:rPr lang="en-US" dirty="0" smtClean="0"/>
            </a:br>
            <a:r>
              <a:rPr lang="en-US" dirty="0" smtClean="0"/>
              <a:t>With </a:t>
            </a:r>
            <a:r>
              <a:rPr lang="en-US" dirty="0"/>
              <a:t>your head full of brains and your shoes full of feet, </a:t>
            </a:r>
            <a:endParaRPr lang="en-US" dirty="0" smtClean="0"/>
          </a:p>
          <a:p>
            <a:pPr algn="ctr"/>
            <a:r>
              <a:rPr lang="en-US" dirty="0" smtClean="0"/>
              <a:t>you’re </a:t>
            </a:r>
            <a:r>
              <a:rPr lang="en-US" dirty="0"/>
              <a:t>too smart to assign any old worksheet</a:t>
            </a:r>
            <a:r>
              <a:rPr lang="en-US" dirty="0" smtClean="0"/>
              <a:t>.</a:t>
            </a:r>
            <a:r>
              <a:rPr lang="en-US" dirty="0"/>
              <a:t/>
            </a:r>
            <a:br>
              <a:rPr lang="en-US" dirty="0"/>
            </a:br>
            <a:endParaRPr lang="en-US" dirty="0"/>
          </a:p>
        </p:txBody>
      </p:sp>
      <p:sp>
        <p:nvSpPr>
          <p:cNvPr id="8" name="Rounded Rectangle 7"/>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12" name="Picture Placeholder 1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394" b="4394"/>
          <a:stretch>
            <a:fillRect/>
          </a:stretch>
        </p:blipFill>
        <p:spPr>
          <a:xfrm>
            <a:off x="992188" y="1052513"/>
            <a:ext cx="3638550" cy="3871912"/>
          </a:xfrm>
        </p:spPr>
      </p:pic>
      <p:pic>
        <p:nvPicPr>
          <p:cNvPr id="14" name="Picture Placeholder 1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502" r="1502"/>
          <a:stretch>
            <a:fillRect/>
          </a:stretch>
        </p:blipFill>
        <p:spPr/>
      </p:pic>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992188" y="5181600"/>
            <a:ext cx="8176833" cy="1523999"/>
          </a:xfrm>
        </p:spPr>
        <p:txBody>
          <a:bodyPr>
            <a:normAutofit/>
          </a:bodyPr>
          <a:lstStyle/>
          <a:p>
            <a:pPr algn="ctr"/>
            <a:r>
              <a:rPr lang="en-US" dirty="0"/>
              <a:t>After our first summer semester, we learned all sorts of things.</a:t>
            </a:r>
            <a:endParaRPr lang="en-US" dirty="0"/>
          </a:p>
          <a:p>
            <a:pPr algn="ctr"/>
            <a:r>
              <a:rPr lang="en-US" dirty="0"/>
              <a:t>We became preventing reading difficulties, middle school, and content literacy kings.</a:t>
            </a:r>
            <a:r>
              <a:rPr lang="en-US" dirty="0"/>
              <a:t/>
            </a:r>
            <a:br>
              <a:rPr lang="en-US" dirty="0"/>
            </a:br>
            <a:endParaRPr lang="en-US" dirty="0"/>
          </a:p>
        </p:txBody>
      </p:sp>
      <p:sp>
        <p:nvSpPr>
          <p:cNvPr id="8" name="Rounded Rectangle 7"/>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12" name="Picture Placeholder 1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394" b="4394"/>
          <a:stretch>
            <a:fillRect/>
          </a:stretch>
        </p:blipFill>
        <p:spPr>
          <a:xfrm>
            <a:off x="992188" y="1052513"/>
            <a:ext cx="3638550" cy="3871912"/>
          </a:xfrm>
        </p:spPr>
      </p:pic>
      <p:pic>
        <p:nvPicPr>
          <p:cNvPr id="14" name="Picture Placeholder 1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502" r="1502"/>
          <a:stretch>
            <a:fillRect/>
          </a:stretch>
        </p:blipFill>
        <p:spPr/>
      </p:pic>
    </p:spTree>
    <p:extLst>
      <p:ext uri="{BB962C8B-B14F-4D97-AF65-F5344CB8AC3E}">
        <p14:creationId xmlns:p14="http://schemas.microsoft.com/office/powerpoint/2010/main" val="23210096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6934200" y="1868725"/>
            <a:ext cx="4114800" cy="3078479"/>
          </a:xfrm>
        </p:spPr>
        <p:txBody>
          <a:bodyPr>
            <a:normAutofit/>
          </a:bodyPr>
          <a:lstStyle/>
          <a:p>
            <a:pPr algn="ctr"/>
            <a:endParaRPr lang="en-US" sz="2000" dirty="0" smtClean="0"/>
          </a:p>
          <a:p>
            <a:pPr algn="ctr"/>
            <a:endParaRPr lang="en-US" dirty="0"/>
          </a:p>
          <a:p>
            <a:pPr algn="ctr"/>
            <a:r>
              <a:rPr lang="en-US" dirty="0" smtClean="0"/>
              <a:t>One </a:t>
            </a:r>
            <a:r>
              <a:rPr lang="en-US" dirty="0"/>
              <a:t>semester down, and two to go.</a:t>
            </a:r>
            <a:endParaRPr lang="en-US" dirty="0"/>
          </a:p>
          <a:p>
            <a:pPr algn="ctr"/>
            <a:r>
              <a:rPr lang="en-US" dirty="0"/>
              <a:t>Who knew the fall semester would make us </a:t>
            </a:r>
            <a:r>
              <a:rPr lang="en-US" dirty="0" smtClean="0"/>
              <a:t>say, “Oh no!”</a:t>
            </a:r>
            <a:endParaRPr lang="en-US" dirty="0"/>
          </a:p>
          <a:p>
            <a:r>
              <a:rPr lang="en-US" sz="2000" dirty="0"/>
              <a:t/>
            </a:r>
            <a:br>
              <a:rPr lang="en-US" sz="2000" dirty="0"/>
            </a:br>
            <a:r>
              <a:rPr lang="en-US" dirty="0"/>
              <a:t/>
            </a:r>
            <a:br>
              <a:rPr lang="en-US" dirty="0"/>
            </a:br>
            <a:endParaRPr lang="en-US" dirty="0"/>
          </a:p>
        </p:txBody>
      </p:sp>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7889" b="7889"/>
          <a:stretch>
            <a:fillRect/>
          </a:stretch>
        </p:blipFill>
        <p:spPr/>
      </p:pic>
    </p:spTree>
    <p:extLst>
      <p:ext uri="{BB962C8B-B14F-4D97-AF65-F5344CB8AC3E}">
        <p14:creationId xmlns:p14="http://schemas.microsoft.com/office/powerpoint/2010/main" val="36136509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6934200" y="1868725"/>
            <a:ext cx="4953000" cy="3078479"/>
          </a:xfrm>
        </p:spPr>
        <p:txBody>
          <a:bodyPr>
            <a:normAutofit/>
          </a:bodyPr>
          <a:lstStyle/>
          <a:p>
            <a:pPr algn="ctr"/>
            <a:endParaRPr lang="en-US" sz="2000" dirty="0" smtClean="0"/>
          </a:p>
          <a:p>
            <a:pPr algn="ctr"/>
            <a:endParaRPr lang="en-US" dirty="0"/>
          </a:p>
          <a:p>
            <a:pPr algn="ctr"/>
            <a:r>
              <a:rPr lang="en-US" dirty="0"/>
              <a:t>Course work gets heavy, as </a:t>
            </a:r>
            <a:r>
              <a:rPr lang="en-US" dirty="0" smtClean="0"/>
              <a:t>it frequently </a:t>
            </a:r>
            <a:r>
              <a:rPr lang="en-US" dirty="0"/>
              <a:t>does, </a:t>
            </a:r>
            <a:r>
              <a:rPr lang="en-US" dirty="0" smtClean="0"/>
              <a:t/>
            </a:r>
            <a:br>
              <a:rPr lang="en-US" dirty="0" smtClean="0"/>
            </a:br>
            <a:r>
              <a:rPr lang="en-US" dirty="0" smtClean="0"/>
              <a:t/>
            </a:r>
            <a:br>
              <a:rPr lang="en-US" dirty="0" smtClean="0"/>
            </a:br>
            <a:r>
              <a:rPr lang="en-US" dirty="0" smtClean="0"/>
              <a:t>remember </a:t>
            </a:r>
            <a:r>
              <a:rPr lang="en-US" dirty="0"/>
              <a:t>how easy undergrad was?</a:t>
            </a:r>
            <a:endParaRPr lang="en-US" dirty="0"/>
          </a:p>
          <a:p>
            <a:r>
              <a:rPr lang="en-US" dirty="0"/>
              <a:t/>
            </a:r>
            <a:br>
              <a:rPr lang="en-US" dirty="0"/>
            </a:br>
            <a:r>
              <a:rPr lang="en-US" dirty="0"/>
              <a:t/>
            </a:r>
            <a:br>
              <a:rPr lang="en-US" dirty="0"/>
            </a:br>
            <a:endParaRPr lang="en-US" dirty="0"/>
          </a:p>
        </p:txBody>
      </p:sp>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t="1401" b="1401"/>
          <a:stretch>
            <a:fillRect/>
          </a:stretch>
        </p:blipFill>
        <p:spPr/>
      </p:pic>
    </p:spTree>
    <p:extLst>
      <p:ext uri="{BB962C8B-B14F-4D97-AF65-F5344CB8AC3E}">
        <p14:creationId xmlns:p14="http://schemas.microsoft.com/office/powerpoint/2010/main" val="8128585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6934200" y="1868725"/>
            <a:ext cx="4114800" cy="3078479"/>
          </a:xfrm>
        </p:spPr>
        <p:txBody>
          <a:bodyPr>
            <a:normAutofit/>
          </a:bodyPr>
          <a:lstStyle/>
          <a:p>
            <a:pPr algn="ctr"/>
            <a:r>
              <a:rPr lang="en-US" dirty="0" smtClean="0"/>
              <a:t>And </a:t>
            </a:r>
            <a:r>
              <a:rPr lang="en-US" dirty="0"/>
              <a:t>then assignments start growing, don’t worry. Don’t stew.</a:t>
            </a:r>
            <a:endParaRPr lang="en-US" dirty="0"/>
          </a:p>
          <a:p>
            <a:pPr algn="ctr"/>
            <a:r>
              <a:rPr lang="en-US" dirty="0"/>
              <a:t>Just go right along,</a:t>
            </a:r>
            <a:endParaRPr lang="en-US" dirty="0"/>
          </a:p>
          <a:p>
            <a:pPr algn="ctr"/>
            <a:r>
              <a:rPr lang="en-US" dirty="0"/>
              <a:t>You’ll start growing, too</a:t>
            </a:r>
            <a:r>
              <a:rPr lang="en-US" dirty="0" smtClean="0"/>
              <a:t>.</a:t>
            </a:r>
          </a:p>
          <a:p>
            <a:pPr algn="ctr"/>
            <a:endParaRPr lang="en-US" dirty="0"/>
          </a:p>
          <a:p>
            <a:pPr algn="ctr"/>
            <a:r>
              <a:rPr lang="en-US" dirty="0" smtClean="0"/>
              <a:t>OH! THE PLACES YOU’LL GO!</a:t>
            </a:r>
            <a:endParaRPr lang="en-US" dirty="0"/>
          </a:p>
          <a:p>
            <a:r>
              <a:rPr lang="en-US" dirty="0"/>
              <a:t/>
            </a:r>
            <a:br>
              <a:rPr lang="en-US" dirty="0"/>
            </a:br>
            <a:r>
              <a:rPr lang="en-US" dirty="0"/>
              <a:t/>
            </a:r>
            <a:br>
              <a:rPr lang="en-US" dirty="0"/>
            </a:br>
            <a:endParaRPr lang="en-US" dirty="0"/>
          </a:p>
        </p:txBody>
      </p:sp>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t="1401" b="1401"/>
          <a:stretch>
            <a:fillRect/>
          </a:stretch>
        </p:blipFill>
        <p:spPr/>
      </p:pic>
    </p:spTree>
    <p:extLst>
      <p:ext uri="{BB962C8B-B14F-4D97-AF65-F5344CB8AC3E}">
        <p14:creationId xmlns:p14="http://schemas.microsoft.com/office/powerpoint/2010/main" val="40940091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992188" y="4924424"/>
            <a:ext cx="8176833" cy="2085975"/>
          </a:xfrm>
        </p:spPr>
        <p:txBody>
          <a:bodyPr>
            <a:normAutofit fontScale="70000" lnSpcReduction="20000"/>
          </a:bodyPr>
          <a:lstStyle/>
          <a:p>
            <a:pPr algn="ctr"/>
            <a:r>
              <a:rPr lang="en-US" sz="2600" dirty="0" smtClean="0"/>
              <a:t/>
            </a:r>
            <a:br>
              <a:rPr lang="en-US" sz="2600" dirty="0" smtClean="0"/>
            </a:br>
            <a:r>
              <a:rPr lang="en-US" sz="2600" dirty="0" smtClean="0"/>
              <a:t>You’ll </a:t>
            </a:r>
            <a:r>
              <a:rPr lang="en-US" sz="2600" dirty="0"/>
              <a:t>be well on your way up!</a:t>
            </a:r>
            <a:endParaRPr lang="en-US" sz="2600" dirty="0"/>
          </a:p>
          <a:p>
            <a:pPr algn="ctr"/>
            <a:r>
              <a:rPr lang="en-US" sz="2600" dirty="0"/>
              <a:t>You’ll be seeing great sights!</a:t>
            </a:r>
            <a:endParaRPr lang="en-US" sz="2600" dirty="0"/>
          </a:p>
          <a:p>
            <a:pPr algn="ctr"/>
            <a:r>
              <a:rPr lang="en-US" sz="2600" dirty="0"/>
              <a:t>You’re tutoring kiddos will soar to incredible heights.</a:t>
            </a:r>
            <a:endParaRPr lang="en-US" sz="2600" dirty="0"/>
          </a:p>
          <a:p>
            <a:r>
              <a:rPr lang="en-US" sz="2900" dirty="0"/>
              <a:t/>
            </a:r>
            <a:br>
              <a:rPr lang="en-US" sz="2900" dirty="0"/>
            </a:br>
            <a:endParaRPr lang="en-US" sz="2900" dirty="0"/>
          </a:p>
        </p:txBody>
      </p:sp>
      <p:sp>
        <p:nvSpPr>
          <p:cNvPr id="8" name="Rounded Rectangle 7"/>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589" r="13589"/>
          <a:stretch>
            <a:fillRect/>
          </a:stretch>
        </p:blipFill>
        <p:spPr/>
      </p:pic>
      <p:pic>
        <p:nvPicPr>
          <p:cNvPr id="6" name="Picture Placeholder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3627" r="13627"/>
          <a:stretch>
            <a:fillRect/>
          </a:stretch>
        </p:blipFill>
        <p:spPr/>
      </p:pic>
    </p:spTree>
    <p:extLst>
      <p:ext uri="{BB962C8B-B14F-4D97-AF65-F5344CB8AC3E}">
        <p14:creationId xmlns:p14="http://schemas.microsoft.com/office/powerpoint/2010/main" val="10673799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6" id="{CDF1CE40-D12A-4BBA-8E29-FD301E3A737A}" vid="{E44D8D76-07A2-4151-9426-1A858C999D66}"/>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52213BA-6259-469B-8BD9-3C7F83E2B9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0</TotalTime>
  <Words>1266</Words>
  <Application>Microsoft Office PowerPoint</Application>
  <PresentationFormat>Widescreen</PresentationFormat>
  <Paragraphs>195</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Times New Roman</vt:lpstr>
      <vt:lpstr>Children Friends 16x9</vt:lpstr>
      <vt:lpstr>Oh, The Places You’ll Go!</vt:lpstr>
      <vt:lpstr>PowerPoint Presentation</vt:lpstr>
      <vt:lpstr>You have brains in your head.  You have feet in your shoes.  You can steer yourself any direction you choose.  You’re on your own. And you know what you know.  And YOU are the graduate who’ll decide where to 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You’re spring semester is here! Woo-hoo and Hooray!  You’re one step closer to graduation day.  </vt:lpstr>
      <vt:lpstr>PowerPoint Presentation</vt:lpstr>
      <vt:lpstr>PowerPoint Presentation</vt:lpstr>
      <vt:lpstr>PowerPoint Presentation</vt:lpstr>
      <vt:lpstr>PowerPoint Presentation</vt:lpstr>
      <vt:lpstr>PowerPoint Presentation</vt:lpstr>
      <vt:lpstr>PowerPoint Presentation</vt:lpstr>
      <vt:lpstr>As May approaches and graduation is near,  you no longer have anything left to fear.  Our teaching portfolios are finally complete.  They are organized, colorful, and ever so sweet.</vt:lpstr>
      <vt:lpstr>PowerPoint Presentation</vt:lpstr>
      <vt:lpstr>PowerPoint Presentation</vt:lpstr>
      <vt:lpstr>PowerPoint Presentation</vt:lpstr>
      <vt:lpstr>Before we finish it’s important that we give thanks to you all.  We’ve stuck it out through an entire year-long haul.  To Dr. Braun, Dr. Blanchette, and Dr. Snow, thank you so much for helping us grow.</vt:lpstr>
      <vt:lpstr>PowerPoint Presentation</vt:lpstr>
      <vt:lpstr>PowerPoint Presentation</vt:lpstr>
      <vt:lpstr> So…  Be your name Eli or Leighann or Kellay  Or Gretchen or Snow or even Blanchea.  You’re off to Great Places! Today is your day!   Your classroom is waiting. So…get on your way!</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2015-04-23T18:58:52Z</dcterms:created>
  <dcterms:modified xsi:type="dcterms:W3CDTF">2015-04-23T20:42:58Z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ies>
</file>