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79354" autoAdjust="0"/>
  </p:normalViewPr>
  <p:slideViewPr>
    <p:cSldViewPr snapToGrid="0">
      <p:cViewPr varScale="1">
        <p:scale>
          <a:sx n="59" d="100"/>
          <a:sy n="59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COW</a:t>
            </a:r>
            <a:r>
              <a:rPr lang="en-US" baseline="0" dirty="0" smtClean="0"/>
              <a:t> Areas: Students Below Benchmark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Teacher B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Pointing</c:v>
                </c:pt>
                <c:pt idx="1">
                  <c:v>Word ID</c:v>
                </c:pt>
                <c:pt idx="2">
                  <c:v>Word Lists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</c:v>
                </c:pt>
                <c:pt idx="1">
                  <c:v>12</c:v>
                </c:pt>
                <c:pt idx="2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Teacher C Students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3"/>
                <c:pt idx="0">
                  <c:v>Pointing</c:v>
                </c:pt>
                <c:pt idx="1">
                  <c:v>Word ID</c:v>
                </c:pt>
                <c:pt idx="2">
                  <c:v>Word Lists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15</c:v>
                </c:pt>
                <c:pt idx="1">
                  <c:v>16</c:v>
                </c:pt>
                <c:pt idx="2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4943200"/>
        <c:axId val="195500920"/>
      </c:barChart>
      <c:catAx>
        <c:axId val="19494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5500920"/>
        <c:crosses val="autoZero"/>
        <c:auto val="1"/>
        <c:lblAlgn val="ctr"/>
        <c:lblOffset val="100"/>
        <c:noMultiLvlLbl val="0"/>
      </c:catAx>
      <c:valAx>
        <c:axId val="195500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94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B3609-DD07-4EE3-8F8F-8A2EA04F94FF}" type="datetimeFigureOut">
              <a:rPr lang="en-US" smtClean="0"/>
              <a:t>4/17/2015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6FECF-2A35-4F05-BC01-1A28A0CEF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91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Lacen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811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Lacen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50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914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Lacen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53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Jen-Explain</a:t>
            </a:r>
            <a:r>
              <a:rPr lang="en-US" baseline="0" dirty="0" smtClean="0"/>
              <a:t> Ice-Breaker activity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89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7195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Lacen</a:t>
            </a:r>
            <a:r>
              <a:rPr lang="en-US" dirty="0" smtClean="0"/>
              <a:t>-Explain block party (quotes)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158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Lacen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186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Jen-</a:t>
            </a:r>
            <a:r>
              <a:rPr lang="en-US" baseline="0" dirty="0" smtClean="0"/>
              <a:t> Explain Schedule</a:t>
            </a:r>
            <a:br>
              <a:rPr lang="en-US" baseline="0" dirty="0" smtClean="0"/>
            </a:br>
            <a:r>
              <a:rPr lang="en-US" baseline="0" dirty="0" err="1" smtClean="0"/>
              <a:t>Lacen</a:t>
            </a:r>
            <a:r>
              <a:rPr lang="en-US" baseline="0" dirty="0" smtClean="0"/>
              <a:t>- Explain hypothetical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91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Lacen</a:t>
            </a:r>
            <a:r>
              <a:rPr lang="en-US" dirty="0" smtClean="0"/>
              <a:t>- For</a:t>
            </a:r>
            <a:r>
              <a:rPr lang="en-US" baseline="0" dirty="0" smtClean="0"/>
              <a:t> the purpose of this assignment, we used the s</a:t>
            </a:r>
            <a:r>
              <a:rPr lang="en-US" dirty="0" smtClean="0"/>
              <a:t>chool that I student taught at. The school doesn’t connect with actual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53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60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Jen- Both</a:t>
            </a:r>
            <a:r>
              <a:rPr lang="en-US" baseline="0" dirty="0" smtClean="0"/>
              <a:t> teachers had students who scored below benchmark for Concept of Word areas such as: pointing, word ID, &amp; word lists. ***Point out that almost an average of fifteen students scored below benchmark for these classes.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53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Lacen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257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Lacen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944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09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Lacen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29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56FECF-2A35-4F05-BC01-1A28A0CEFF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09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Literacy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Jennifer Eubank and Mary </a:t>
            </a:r>
            <a:r>
              <a:rPr lang="en-US" dirty="0" err="1" smtClean="0"/>
              <a:t>Lacen</a:t>
            </a:r>
            <a:r>
              <a:rPr lang="en-US" dirty="0" smtClean="0"/>
              <a:t> Kinkel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88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7" y="469307"/>
            <a:ext cx="9720072" cy="1499616"/>
          </a:xfrm>
        </p:spPr>
        <p:txBody>
          <a:bodyPr/>
          <a:lstStyle/>
          <a:p>
            <a:r>
              <a:rPr lang="en-US" dirty="0" smtClean="0"/>
              <a:t>Section III: CCCM description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3005" y="1478466"/>
            <a:ext cx="8102317" cy="5379534"/>
          </a:xfrm>
        </p:spPr>
      </p:pic>
    </p:spTree>
    <p:extLst>
      <p:ext uri="{BB962C8B-B14F-4D97-AF65-F5344CB8AC3E}">
        <p14:creationId xmlns:p14="http://schemas.microsoft.com/office/powerpoint/2010/main" val="10573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III: CCCM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60997"/>
            <a:ext cx="9720073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Methods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On-going, Job-embedded, Collaborative, Reflective, Inquiry-based, Data-driven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Materials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COW materials (poems, word lists, big books, sentence strips, pointers, </a:t>
            </a:r>
            <a:r>
              <a:rPr lang="en-US" dirty="0" err="1" smtClean="0"/>
              <a:t>ect</a:t>
            </a:r>
            <a:r>
              <a:rPr lang="en-US" dirty="0" smtClean="0"/>
              <a:t>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Graphic Organizers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Techniques/Strategies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Modeling (finger-pointing, read-</a:t>
            </a:r>
            <a:r>
              <a:rPr lang="en-US" dirty="0" err="1" smtClean="0"/>
              <a:t>alouds</a:t>
            </a:r>
            <a:r>
              <a:rPr lang="en-US" dirty="0" smtClean="0"/>
              <a:t>, word ID)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Explicit Teaching (directionality, spacing of words, </a:t>
            </a:r>
            <a:r>
              <a:rPr lang="en-US" dirty="0" err="1" smtClean="0"/>
              <a:t>ect</a:t>
            </a:r>
            <a:r>
              <a:rPr lang="en-US" dirty="0" smtClean="0"/>
              <a:t>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Variety of activities and reading types (choral, echo, independent)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Independent practice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53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III: CCCM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Spring 2015: </a:t>
            </a:r>
            <a:r>
              <a:rPr lang="en-US" dirty="0" smtClean="0"/>
              <a:t>Present to the school principal for approval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Teacher Work Week, Fall 2015: </a:t>
            </a:r>
            <a:r>
              <a:rPr lang="en-US" dirty="0" smtClean="0"/>
              <a:t>Introduce CCCM to kindergarten team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End of Teacher Work Week, Fall 2015: </a:t>
            </a:r>
            <a:r>
              <a:rPr lang="en-US" dirty="0" smtClean="0"/>
              <a:t>Teachers submit Google Doc for Availability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1</a:t>
            </a:r>
            <a:r>
              <a:rPr lang="en-US" i="1" baseline="30000" dirty="0" smtClean="0"/>
              <a:t>st</a:t>
            </a:r>
            <a:r>
              <a:rPr lang="en-US" i="1" dirty="0" smtClean="0"/>
              <a:t> week of school: </a:t>
            </a:r>
            <a:r>
              <a:rPr lang="en-US" dirty="0" smtClean="0"/>
              <a:t>Formal CCCM model will begin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Plan continues for 9 weeks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Week 5: </a:t>
            </a:r>
            <a:r>
              <a:rPr lang="en-US" dirty="0" smtClean="0"/>
              <a:t>Teachers complete the </a:t>
            </a:r>
            <a:r>
              <a:rPr lang="en-US" i="1" dirty="0" smtClean="0"/>
              <a:t>Mid-Cycle Community Coaching Reflection Form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End of 9 weeks: </a:t>
            </a:r>
            <a:r>
              <a:rPr lang="en-US" dirty="0" smtClean="0"/>
              <a:t>Teachers complete the </a:t>
            </a:r>
            <a:r>
              <a:rPr lang="en-US" i="1" dirty="0" smtClean="0"/>
              <a:t>Summative Community Coaching Reflection Form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7460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IV: </a:t>
            </a:r>
            <a:r>
              <a:rPr lang="en-US" dirty="0" err="1" smtClean="0"/>
              <a:t>pD</a:t>
            </a:r>
            <a:r>
              <a:rPr lang="en-US" dirty="0" smtClean="0"/>
              <a:t> plan 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/>
          <a:lstStyle/>
          <a:p>
            <a:r>
              <a:rPr lang="en-US" dirty="0" smtClean="0"/>
              <a:t>During Teacher Work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One-hour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Ice-breaker activity (visual representation)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Discussion/share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Introduce CCCM model to teachers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Questions and concerns regarding the implementation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Teacher Google Doc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5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IV: </a:t>
            </a:r>
            <a:r>
              <a:rPr lang="en-US" dirty="0" err="1"/>
              <a:t>pD</a:t>
            </a:r>
            <a:r>
              <a:rPr lang="en-US" dirty="0"/>
              <a:t> </a:t>
            </a:r>
            <a:r>
              <a:rPr lang="en-US" dirty="0" smtClean="0"/>
              <a:t>plan inquiry meeting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During 1</a:t>
            </a:r>
            <a:r>
              <a:rPr lang="en-US" baseline="30000" dirty="0" smtClean="0"/>
              <a:t>st</a:t>
            </a:r>
            <a:r>
              <a:rPr lang="en-US" dirty="0" smtClean="0"/>
              <a:t> Week of School: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One-hour meeting, phase 1 of model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Protocol, Data Driven Dialogue Tool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Analyze spring 2015 PALs </a:t>
            </a:r>
            <a:br>
              <a:rPr lang="en-US" dirty="0" smtClean="0"/>
            </a:br>
            <a:r>
              <a:rPr lang="en-US" dirty="0" smtClean="0"/>
              <a:t>kindergarten data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164" y="2794714"/>
            <a:ext cx="5697721" cy="2720068"/>
          </a:xfrm>
        </p:spPr>
      </p:pic>
    </p:spTree>
    <p:extLst>
      <p:ext uri="{BB962C8B-B14F-4D97-AF65-F5344CB8AC3E}">
        <p14:creationId xmlns:p14="http://schemas.microsoft.com/office/powerpoint/2010/main" val="131904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IV: </a:t>
            </a:r>
            <a:r>
              <a:rPr lang="en-US" dirty="0" err="1"/>
              <a:t>pD</a:t>
            </a:r>
            <a:r>
              <a:rPr lang="en-US" dirty="0"/>
              <a:t> plan </a:t>
            </a:r>
            <a:r>
              <a:rPr lang="en-US" dirty="0" smtClean="0"/>
              <a:t>research </a:t>
            </a:r>
            <a:r>
              <a:rPr lang="en-US" dirty="0"/>
              <a:t>meeting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During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Week </a:t>
            </a:r>
            <a:r>
              <a:rPr lang="en-US" dirty="0"/>
              <a:t>of School: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One-hour meeting, phase 1 of model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Protocol, Block Party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 thoughts and experiences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Guided by previous session’s inquiry topics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Team analyzes COW strategy and instructional practice research in partners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Team records information and reactions to COW research using graphic organizers</a:t>
            </a:r>
          </a:p>
        </p:txBody>
      </p:sp>
    </p:spTree>
    <p:extLst>
      <p:ext uri="{BB962C8B-B14F-4D97-AF65-F5344CB8AC3E}">
        <p14:creationId xmlns:p14="http://schemas.microsoft.com/office/powerpoint/2010/main" val="290492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SECtion</a:t>
            </a:r>
            <a:r>
              <a:rPr lang="en-US" dirty="0" smtClean="0"/>
              <a:t> iv: </a:t>
            </a:r>
            <a:r>
              <a:rPr lang="en-US" dirty="0" err="1" smtClean="0"/>
              <a:t>pd</a:t>
            </a:r>
            <a:r>
              <a:rPr lang="en-US" dirty="0" smtClean="0"/>
              <a:t> plan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Short-term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Assist in </a:t>
            </a:r>
            <a:r>
              <a:rPr lang="en-US" dirty="0" smtClean="0"/>
              <a:t>developing COW </a:t>
            </a:r>
            <a:r>
              <a:rPr lang="en-US" dirty="0"/>
              <a:t>literacy lesson plans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Assist in incorporating research-based instructional practices/strategies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Assist teachers with selecting materials/resources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Lesson observations and debriefs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Long-term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Assist teachers in revisiting research topics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Discuss student growth and teacher reflections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Assist in developing COW literacy lesson plans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01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v: Timeline for implementation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084832"/>
            <a:ext cx="4754562" cy="4315968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8690" y="2509835"/>
            <a:ext cx="4754562" cy="3465962"/>
          </a:xfrm>
        </p:spPr>
      </p:pic>
    </p:spTree>
    <p:extLst>
      <p:ext uri="{BB962C8B-B14F-4D97-AF65-F5344CB8AC3E}">
        <p14:creationId xmlns:p14="http://schemas.microsoft.com/office/powerpoint/2010/main" val="192951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I: Contextual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Cumberland County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Rural community in southern Virginia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public schools (Elementary, Middle, &amp; High)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Approximately 723 students enrolled in Pre-K through 4th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Cumberland Elementary is “Accredited with Warning”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Data was “collected” from Kindergarten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12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I: Literacy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Spring PALs data from two kindergarten teachers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81 = average spring passing PALs score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Teacher B: 9 out of 23 students scored below benchmark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Teacher </a:t>
            </a:r>
            <a:r>
              <a:rPr lang="en-US" dirty="0"/>
              <a:t>C</a:t>
            </a:r>
            <a:r>
              <a:rPr lang="en-US" dirty="0" smtClean="0"/>
              <a:t>: 6 out of 22 students scored below benchmark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82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I: Data to Determine the need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2498640"/>
              </p:ext>
            </p:extLst>
          </p:nvPr>
        </p:nvGraphicFramePr>
        <p:xfrm>
          <a:off x="1024128" y="1976907"/>
          <a:ext cx="9720262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295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II: 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Fundations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Wonders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Community Coaching Cohort Model (CCCM)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13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II: Possible solution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 lnSpcReduction="10000"/>
          </a:bodyPr>
          <a:lstStyle/>
          <a:p>
            <a:r>
              <a:rPr lang="en-US" i="1" dirty="0" err="1" smtClean="0"/>
              <a:t>Fundations</a:t>
            </a:r>
            <a:r>
              <a:rPr lang="en-US" i="1" dirty="0" smtClean="0"/>
              <a:t> published by Wilson Language Basics (K-3)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Prevention &amp; early intervention tool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Interactive language activities that target COW abilities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</a:t>
            </a:r>
            <a:r>
              <a:rPr lang="en-US" dirty="0" smtClean="0"/>
              <a:t>aily 30 min. lessons and small-group lesson options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Requires: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Classroom set- one teacher’s kit for 25 students, student kit, baby owl finger-puppets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Teacher training </a:t>
            </a:r>
            <a:r>
              <a:rPr lang="en-US" dirty="0" smtClean="0"/>
              <a:t>sessions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Pitfalls: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Expensive ($1, 279 per classroom set)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Teacher must be certified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47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II: Possible solution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976907"/>
            <a:ext cx="9720073" cy="4023360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Wonders published by McGraw Hill Education, Inc. 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32 big </a:t>
            </a:r>
            <a:r>
              <a:rPr lang="en-US" dirty="0"/>
              <a:t>b</a:t>
            </a:r>
            <a:r>
              <a:rPr lang="en-US" dirty="0" smtClean="0"/>
              <a:t>ooks with matching little books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Reading and writing </a:t>
            </a:r>
            <a:r>
              <a:rPr lang="en-US" dirty="0"/>
              <a:t>w</a:t>
            </a:r>
            <a:r>
              <a:rPr lang="en-US" dirty="0" smtClean="0"/>
              <a:t>orkshop </a:t>
            </a:r>
            <a:r>
              <a:rPr lang="en-US" dirty="0"/>
              <a:t>m</a:t>
            </a:r>
            <a:r>
              <a:rPr lang="en-US" dirty="0" smtClean="0"/>
              <a:t>aterials and assessments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Teacher </a:t>
            </a:r>
            <a:r>
              <a:rPr lang="en-US" dirty="0"/>
              <a:t>&amp;</a:t>
            </a:r>
            <a:r>
              <a:rPr lang="en-US" dirty="0" smtClean="0"/>
              <a:t> </a:t>
            </a:r>
            <a:r>
              <a:rPr lang="en-US" dirty="0" smtClean="0"/>
              <a:t>practice </a:t>
            </a:r>
            <a:r>
              <a:rPr lang="en-US" dirty="0"/>
              <a:t>g</a:t>
            </a:r>
            <a:r>
              <a:rPr lang="en-US" dirty="0" smtClean="0"/>
              <a:t>uides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Purchase of program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Pitfalls: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Expensive </a:t>
            </a:r>
            <a:r>
              <a:rPr lang="en-US" dirty="0" smtClean="0"/>
              <a:t>($2, 651.19 for 6 year kindergarten subscription)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Prices subject to change without notice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Would take the place of existing reading program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II: possible solution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>
            <a:normAutofit/>
          </a:bodyPr>
          <a:lstStyle/>
          <a:p>
            <a:r>
              <a:rPr lang="en-US" i="1" dirty="0" smtClean="0"/>
              <a:t>Community Coaching Cohort Model (CCCM) designed by Dr. Sara Miller and Angela Stewart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Professional Learning Community (PLC) for a team of teachers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Teachers collaborate with each-other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Teachers receive support and coaching in the specific area of COW development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Three-phase model over a nine-week period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Requires/Pitfalls: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Support of kindergarten team &amp; literacy coach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Time and collaboration effort of classroom teachers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9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III: solution Justification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023360"/>
          </a:xfrm>
        </p:spPr>
        <p:txBody>
          <a:bodyPr/>
          <a:lstStyle/>
          <a:p>
            <a:r>
              <a:rPr lang="en-US" i="1" dirty="0" smtClean="0"/>
              <a:t>Community Coaching Cohort Model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collaborate in a learning </a:t>
            </a:r>
            <a:r>
              <a:rPr lang="en-US" dirty="0" smtClean="0"/>
              <a:t>community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analyze </a:t>
            </a:r>
            <a:r>
              <a:rPr lang="en-US" dirty="0"/>
              <a:t>data as a </a:t>
            </a:r>
            <a:r>
              <a:rPr lang="en-US" dirty="0" smtClean="0"/>
              <a:t>team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research </a:t>
            </a:r>
            <a:r>
              <a:rPr lang="en-US" dirty="0"/>
              <a:t>best practices for </a:t>
            </a:r>
            <a:r>
              <a:rPr lang="en-US" dirty="0" smtClean="0"/>
              <a:t>instruction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implement </a:t>
            </a:r>
            <a:r>
              <a:rPr lang="en-US" dirty="0"/>
              <a:t>instructional practices in the </a:t>
            </a:r>
            <a:r>
              <a:rPr lang="en-US" dirty="0" smtClean="0"/>
              <a:t>classroom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receive </a:t>
            </a:r>
            <a:r>
              <a:rPr lang="en-US" dirty="0"/>
              <a:t>opportunities for lesson observations with the literacy </a:t>
            </a:r>
            <a:r>
              <a:rPr lang="en-US" dirty="0" smtClean="0"/>
              <a:t>coach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receive </a:t>
            </a:r>
            <a:r>
              <a:rPr lang="en-US" dirty="0"/>
              <a:t>lesson development support in a team and individual coaching </a:t>
            </a:r>
            <a:r>
              <a:rPr lang="en-US" dirty="0" smtClean="0"/>
              <a:t>environment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evaluate </a:t>
            </a:r>
            <a:r>
              <a:rPr lang="en-US" dirty="0"/>
              <a:t>and reflect on their teaching </a:t>
            </a:r>
            <a:r>
              <a:rPr lang="en-US" dirty="0" smtClean="0"/>
              <a:t>experiences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06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117</TotalTime>
  <Words>834</Words>
  <Application>Microsoft Office PowerPoint</Application>
  <PresentationFormat>Widescreen</PresentationFormat>
  <Paragraphs>147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Tw Cen MT</vt:lpstr>
      <vt:lpstr>Tw Cen MT Condensed</vt:lpstr>
      <vt:lpstr>Wingdings 3</vt:lpstr>
      <vt:lpstr>Integral</vt:lpstr>
      <vt:lpstr>Literacy plan</vt:lpstr>
      <vt:lpstr>Section I: Contextual Information</vt:lpstr>
      <vt:lpstr>Section I: Literacy need</vt:lpstr>
      <vt:lpstr>Section I: Data to Determine the need</vt:lpstr>
      <vt:lpstr>Section II: Possible Solutions</vt:lpstr>
      <vt:lpstr>Section II: Possible solution 1</vt:lpstr>
      <vt:lpstr>Section II: Possible solution 2</vt:lpstr>
      <vt:lpstr>Section II: possible solution 3</vt:lpstr>
      <vt:lpstr>Section III: solution Justification </vt:lpstr>
      <vt:lpstr>Section III: CCCM description</vt:lpstr>
      <vt:lpstr>Section III: CCCM overview</vt:lpstr>
      <vt:lpstr>Section III: CCCM implementation</vt:lpstr>
      <vt:lpstr>Section IV: pD plan introduction </vt:lpstr>
      <vt:lpstr>Section IV: pD plan inquiry meeting </vt:lpstr>
      <vt:lpstr>Section IV: pD plan research meeting </vt:lpstr>
      <vt:lpstr>SECtion iv: pd plan support</vt:lpstr>
      <vt:lpstr>Section v: Timeline for implementation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Literacy plan</dc:title>
  <dc:creator>Jennifer L. Eubank</dc:creator>
  <cp:lastModifiedBy>Microsoft account</cp:lastModifiedBy>
  <cp:revision>21</cp:revision>
  <dcterms:created xsi:type="dcterms:W3CDTF">2015-04-08T21:07:27Z</dcterms:created>
  <dcterms:modified xsi:type="dcterms:W3CDTF">2015-04-17T19:01:27Z</dcterms:modified>
</cp:coreProperties>
</file>