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71" r:id="rId4"/>
    <p:sldId id="258" r:id="rId5"/>
    <p:sldId id="272" r:id="rId6"/>
    <p:sldId id="273" r:id="rId7"/>
    <p:sldId id="270" r:id="rId8"/>
    <p:sldId id="274" r:id="rId9"/>
    <p:sldId id="275" r:id="rId10"/>
    <p:sldId id="276" r:id="rId11"/>
    <p:sldId id="268" r:id="rId12"/>
    <p:sldId id="280" r:id="rId13"/>
    <p:sldId id="278" r:id="rId14"/>
    <p:sldId id="281" r:id="rId15"/>
    <p:sldId id="266" r:id="rId16"/>
    <p:sldId id="269" r:id="rId17"/>
    <p:sldId id="282" r:id="rId18"/>
    <p:sldId id="27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1" d="100"/>
          <a:sy n="101" d="100"/>
        </p:scale>
        <p:origin x="-132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F93DEE-5960-A549-84A6-5A18F4773329}" type="datetimeFigureOut">
              <a:rPr lang="en-US" smtClean="0"/>
              <a:t>7/31/14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FB1132-CF65-5142-B720-D22C9A769824}" type="slidenum">
              <a:rPr lang="en-US" smtClean="0"/>
              <a:t>‹#›</a:t>
            </a:fld>
            <a:endParaRPr lang="en-US"/>
          </a:p>
        </p:txBody>
      </p:sp>
    </p:spTree>
    <p:extLst>
      <p:ext uri="{BB962C8B-B14F-4D97-AF65-F5344CB8AC3E}">
        <p14:creationId xmlns:p14="http://schemas.microsoft.com/office/powerpoint/2010/main" val="36717820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FB1132-CF65-5142-B720-D22C9A769824}" type="slidenum">
              <a:rPr lang="en-US" smtClean="0"/>
              <a:t>15</a:t>
            </a:fld>
            <a:endParaRPr lang="en-US"/>
          </a:p>
        </p:txBody>
      </p:sp>
    </p:spTree>
    <p:extLst>
      <p:ext uri="{BB962C8B-B14F-4D97-AF65-F5344CB8AC3E}">
        <p14:creationId xmlns:p14="http://schemas.microsoft.com/office/powerpoint/2010/main" val="187448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7/31/14</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7/31/14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7/31/14</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7/31/14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7/31/14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7/31/14</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7/31/14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7/31/14</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7/31/14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7/31/14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7/31/14</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7/31/14</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brainpopjr.com" TargetMode="Externa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kids.nationalgeographic.com/animals.html" TargetMode="External"/><Relationship Id="rId4" Type="http://schemas.openxmlformats.org/officeDocument/2006/relationships/hyperlink" Target="http://www.sheppardsoftware.com/content/animals/kidscorner/seekandfind/seekandfindpond.htm" TargetMode="External"/><Relationship Id="rId5" Type="http://schemas.openxmlformats.org/officeDocument/2006/relationships/hyperlink" Target="http://www.sheppardsoftware.com/content/animals/kidscorner/seekandfind/seekandfindcoral.htm" TargetMode="External"/><Relationship Id="rId1" Type="http://schemas.openxmlformats.org/officeDocument/2006/relationships/slideLayout" Target="../slideLayouts/slideLayout2.xml"/><Relationship Id="rId2" Type="http://schemas.openxmlformats.org/officeDocument/2006/relationships/hyperlink" Target="http://www.youtube.com/watch?v=H_CSlLIuVZ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rfs.org.uk/game/game.html" TargetMode="External"/><Relationship Id="rId4" Type="http://schemas.openxmlformats.org/officeDocument/2006/relationships/hyperlink" Target="http://www.clean-air-kids.org.uk/Games/index.html" TargetMode="External"/><Relationship Id="rId5" Type="http://schemas.openxmlformats.org/officeDocument/2006/relationships/hyperlink" Target="http://switchzoo.com/zoo.htm" TargetMode="External"/><Relationship Id="rId1" Type="http://schemas.openxmlformats.org/officeDocument/2006/relationships/slideLayout" Target="../slideLayouts/slideLayout2.xml"/><Relationship Id="rId2" Type="http://schemas.openxmlformats.org/officeDocument/2006/relationships/hyperlink" Target="http://www.scholastic.com/magicschoolbus/games/habita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pbslearningmedia.org/" TargetMode="External"/><Relationship Id="rId4" Type="http://schemas.openxmlformats.org/officeDocument/2006/relationships/hyperlink" Target="http://www.e-learningforkids.org/environmental-skills/lesson/every-living-thing-has-a-home/" TargetMode="External"/><Relationship Id="rId5" Type="http://schemas.openxmlformats.org/officeDocument/2006/relationships/hyperlink" Target="http://mrnussbaum.com/habitatmaker2/" TargetMode="External"/><Relationship Id="rId1" Type="http://schemas.openxmlformats.org/officeDocument/2006/relationships/slideLayout" Target="../slideLayouts/slideLayout2.xml"/><Relationship Id="rId2" Type="http://schemas.openxmlformats.org/officeDocument/2006/relationships/hyperlink" Target="http://www.bgfl.org/bgfl/custom/resources_ftp/client_ftp/ey/science/animal_h/level1/level1-1.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dragonfliesinfirst.com" TargetMode="Externa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ylvandellpublishing.com/" TargetMode="Externa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3421578"/>
            <a:ext cx="6400800" cy="1752600"/>
          </a:xfrm>
        </p:spPr>
        <p:txBody>
          <a:bodyPr>
            <a:normAutofit/>
          </a:bodyPr>
          <a:lstStyle/>
          <a:p>
            <a:r>
              <a:rPr lang="en-US" sz="2400" dirty="0" smtClean="0"/>
              <a:t>MARY LACEN KINKEL </a:t>
            </a:r>
            <a:endParaRPr lang="en-US" sz="2400" dirty="0"/>
          </a:p>
        </p:txBody>
      </p:sp>
      <p:sp>
        <p:nvSpPr>
          <p:cNvPr id="3" name="Title 2"/>
          <p:cNvSpPr>
            <a:spLocks noGrp="1"/>
          </p:cNvSpPr>
          <p:nvPr>
            <p:ph type="ctrTitle"/>
          </p:nvPr>
        </p:nvSpPr>
        <p:spPr/>
        <p:txBody>
          <a:bodyPr>
            <a:normAutofit/>
          </a:bodyPr>
          <a:lstStyle/>
          <a:p>
            <a:r>
              <a:rPr lang="en-US" sz="4800" b="1" dirty="0" smtClean="0">
                <a:solidFill>
                  <a:schemeClr val="accent3"/>
                </a:solidFill>
              </a:rPr>
              <a:t>Plant and Animal Habitats</a:t>
            </a:r>
            <a:endParaRPr lang="en-US" sz="4800" b="1" dirty="0">
              <a:solidFill>
                <a:schemeClr val="accent3"/>
              </a:solidFill>
            </a:endParaRPr>
          </a:p>
        </p:txBody>
      </p:sp>
      <p:sp>
        <p:nvSpPr>
          <p:cNvPr id="4" name="TextBox 3"/>
          <p:cNvSpPr txBox="1"/>
          <p:nvPr/>
        </p:nvSpPr>
        <p:spPr>
          <a:xfrm>
            <a:off x="1634541" y="2728614"/>
            <a:ext cx="5884348" cy="523220"/>
          </a:xfrm>
          <a:prstGeom prst="rect">
            <a:avLst/>
          </a:prstGeom>
          <a:noFill/>
        </p:spPr>
        <p:txBody>
          <a:bodyPr wrap="square" rtlCol="0">
            <a:spAutoFit/>
          </a:bodyPr>
          <a:lstStyle/>
          <a:p>
            <a:pPr algn="ctr"/>
            <a:r>
              <a:rPr lang="en-US" sz="2800" b="1" dirty="0">
                <a:solidFill>
                  <a:schemeClr val="accent1"/>
                </a:solidFill>
              </a:rPr>
              <a:t>Second Grade Science Text Set </a:t>
            </a:r>
          </a:p>
        </p:txBody>
      </p:sp>
    </p:spTree>
    <p:extLst>
      <p:ext uri="{BB962C8B-B14F-4D97-AF65-F5344CB8AC3E}">
        <p14:creationId xmlns:p14="http://schemas.microsoft.com/office/powerpoint/2010/main" val="41673280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81000" y="1216025"/>
            <a:ext cx="2362200" cy="990600"/>
          </a:xfrm>
        </p:spPr>
        <p:txBody>
          <a:bodyPr/>
          <a:lstStyle/>
          <a:p>
            <a:pPr algn="ctr"/>
            <a:r>
              <a:rPr lang="en-US" i="1" dirty="0" smtClean="0"/>
              <a:t>Vanishing Habitats and Species </a:t>
            </a:r>
            <a:r>
              <a:rPr lang="en-US" dirty="0"/>
              <a:t>By </a:t>
            </a:r>
            <a:r>
              <a:rPr lang="en-US" dirty="0" smtClean="0"/>
              <a:t>Jane Walker</a:t>
            </a:r>
            <a:endParaRPr lang="en-US" dirty="0"/>
          </a:p>
        </p:txBody>
      </p:sp>
      <p:sp>
        <p:nvSpPr>
          <p:cNvPr id="3" name="Content Placeholder 2"/>
          <p:cNvSpPr>
            <a:spLocks noGrp="1"/>
          </p:cNvSpPr>
          <p:nvPr>
            <p:ph type="body" idx="2"/>
          </p:nvPr>
        </p:nvSpPr>
        <p:spPr>
          <a:xfrm>
            <a:off x="381000" y="2155825"/>
            <a:ext cx="2362200" cy="4144963"/>
          </a:xfrm>
        </p:spPr>
        <p:txBody>
          <a:bodyPr/>
          <a:lstStyle/>
          <a:p>
            <a:pPr marL="0" indent="0" algn="ctr">
              <a:buNone/>
            </a:pPr>
            <a:r>
              <a:rPr lang="en-US" dirty="0" smtClean="0"/>
              <a:t>(Linguistic)</a:t>
            </a:r>
          </a:p>
          <a:p>
            <a:pPr marL="0" indent="0">
              <a:buNone/>
            </a:pPr>
            <a:endParaRPr lang="en-US" dirty="0" smtClean="0"/>
          </a:p>
          <a:p>
            <a:pPr marL="0" indent="0" algn="ctr">
              <a:buNone/>
            </a:pPr>
            <a:endParaRPr lang="en-US" dirty="0"/>
          </a:p>
        </p:txBody>
      </p:sp>
      <p:sp>
        <p:nvSpPr>
          <p:cNvPr id="16" name="Content Placeholder 15"/>
          <p:cNvSpPr>
            <a:spLocks noGrp="1"/>
          </p:cNvSpPr>
          <p:nvPr>
            <p:ph sz="quarter" idx="1"/>
          </p:nvPr>
        </p:nvSpPr>
        <p:spPr/>
        <p:txBody>
          <a:bodyPr>
            <a:normAutofit fontScale="85000" lnSpcReduction="10000"/>
          </a:bodyPr>
          <a:lstStyle/>
          <a:p>
            <a:pPr marL="0" indent="0">
              <a:buNone/>
            </a:pPr>
            <a:r>
              <a:rPr lang="en-US" sz="1700" dirty="0" smtClean="0"/>
              <a:t>Walker, J. </a:t>
            </a:r>
            <a:r>
              <a:rPr lang="en-US" sz="1700" dirty="0"/>
              <a:t>(</a:t>
            </a:r>
            <a:r>
              <a:rPr lang="en-US" sz="1700" dirty="0" smtClean="0"/>
              <a:t>2005)</a:t>
            </a:r>
            <a:r>
              <a:rPr lang="en-US" sz="1700" dirty="0"/>
              <a:t>. </a:t>
            </a:r>
            <a:r>
              <a:rPr lang="en-US" sz="1700" i="1" dirty="0" smtClean="0"/>
              <a:t>Vanishing habitats and species. </a:t>
            </a:r>
            <a:r>
              <a:rPr lang="en-US" sz="1700" dirty="0" smtClean="0"/>
              <a:t>Mankato, </a:t>
            </a:r>
            <a:r>
              <a:rPr lang="en-US" sz="1700" dirty="0" smtClean="0"/>
              <a:t>MN: </a:t>
            </a:r>
            <a:r>
              <a:rPr lang="en-US" sz="1700" dirty="0" smtClean="0"/>
              <a:t>Stargazer Books.</a:t>
            </a:r>
            <a:endParaRPr lang="en-US" sz="1700" dirty="0"/>
          </a:p>
          <a:p>
            <a:pPr marL="0" indent="0">
              <a:buNone/>
            </a:pPr>
            <a:endParaRPr lang="en-US" sz="1700" dirty="0"/>
          </a:p>
          <a:p>
            <a:pPr marL="0" indent="0">
              <a:buNone/>
            </a:pPr>
            <a:r>
              <a:rPr lang="en-US" sz="1700" dirty="0"/>
              <a:t>Level: Average-Above	Genre: </a:t>
            </a:r>
            <a:r>
              <a:rPr lang="en-US" sz="1700" dirty="0" smtClean="0"/>
              <a:t>Nonfiction</a:t>
            </a:r>
            <a:endParaRPr lang="en-US" sz="1700" dirty="0"/>
          </a:p>
          <a:p>
            <a:pPr marL="0" indent="0">
              <a:buNone/>
            </a:pPr>
            <a:endParaRPr lang="en-US" sz="1700" dirty="0"/>
          </a:p>
          <a:p>
            <a:pPr marL="0" indent="0">
              <a:buNone/>
            </a:pPr>
            <a:r>
              <a:rPr lang="en-US" sz="1800" i="1" dirty="0" smtClean="0"/>
              <a:t>Vanishing Habitats and Species  </a:t>
            </a:r>
            <a:r>
              <a:rPr lang="en-US" sz="1800" dirty="0"/>
              <a:t>is a </a:t>
            </a:r>
            <a:r>
              <a:rPr lang="en-US" sz="1800" dirty="0" smtClean="0"/>
              <a:t>nonfiction text about the world’s environmental disasters. These disasters are caused by both natural and human influences. They are taking place in locations such as rainforests, wetlands, coral reefs, forests, and grasslands. The text explores and investigates why plant and animal habitats are being destroyed, why animal populations are decreasing, and why </a:t>
            </a:r>
            <a:r>
              <a:rPr lang="en-US" sz="1900" dirty="0" smtClean="0"/>
              <a:t>species are becoming extinct all over the world. </a:t>
            </a:r>
          </a:p>
          <a:p>
            <a:pPr marL="0" indent="0">
              <a:buNone/>
            </a:pPr>
            <a:endParaRPr lang="en-US" sz="1900" dirty="0"/>
          </a:p>
          <a:p>
            <a:pPr marL="0" indent="0">
              <a:buNone/>
            </a:pPr>
            <a:r>
              <a:rPr lang="en-US" sz="1900" dirty="0" smtClean="0"/>
              <a:t>This text contains several animals and habitats that have been </a:t>
            </a:r>
            <a:r>
              <a:rPr lang="en-US" sz="1900" dirty="0" smtClean="0"/>
              <a:t>affected </a:t>
            </a:r>
            <a:r>
              <a:rPr lang="en-US" sz="1900" dirty="0" smtClean="0"/>
              <a:t>by these environmental disasters. Although some disasters are natural, some are solely caused by humans. For example, humans </a:t>
            </a:r>
            <a:r>
              <a:rPr lang="en-US" sz="1900" dirty="0"/>
              <a:t>have caused damages to the atmosphere due to pollution and global </a:t>
            </a:r>
            <a:r>
              <a:rPr lang="en-US" sz="1900" dirty="0" smtClean="0"/>
              <a:t>warning. The students can apply their gained knowledge of human caused disasters to predict what will happen if we continue to pollute our Earth. This text is excellent to use while making connections: text to text, text to self, and text to world.</a:t>
            </a:r>
          </a:p>
        </p:txBody>
      </p:sp>
      <p:pic>
        <p:nvPicPr>
          <p:cNvPr id="2" name="Picture 1"/>
          <p:cNvPicPr>
            <a:picLocks noChangeAspect="1"/>
          </p:cNvPicPr>
          <p:nvPr/>
        </p:nvPicPr>
        <p:blipFill>
          <a:blip r:embed="rId2"/>
          <a:stretch>
            <a:fillRect/>
          </a:stretch>
        </p:blipFill>
        <p:spPr>
          <a:xfrm>
            <a:off x="316159" y="2697164"/>
            <a:ext cx="2439500" cy="3319462"/>
          </a:xfrm>
          <a:prstGeom prst="rect">
            <a:avLst/>
          </a:prstGeom>
        </p:spPr>
      </p:pic>
    </p:spTree>
    <p:extLst>
      <p:ext uri="{BB962C8B-B14F-4D97-AF65-F5344CB8AC3E}">
        <p14:creationId xmlns:p14="http://schemas.microsoft.com/office/powerpoint/2010/main" val="19391998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1216025"/>
            <a:ext cx="2362200" cy="990600"/>
          </a:xfrm>
        </p:spPr>
        <p:txBody>
          <a:bodyPr/>
          <a:lstStyle/>
          <a:p>
            <a:pPr algn="ctr"/>
            <a:r>
              <a:rPr lang="en-US" i="1" dirty="0" smtClean="0"/>
              <a:t>Life Science Through Infographics </a:t>
            </a:r>
            <a:r>
              <a:rPr lang="en-US" dirty="0"/>
              <a:t>By </a:t>
            </a:r>
            <a:r>
              <a:rPr lang="en-US" dirty="0" smtClean="0"/>
              <a:t>Nadia Higgins</a:t>
            </a:r>
            <a:endParaRPr lang="en-US" dirty="0"/>
          </a:p>
        </p:txBody>
      </p:sp>
      <p:sp>
        <p:nvSpPr>
          <p:cNvPr id="3" name="Content Placeholder 2"/>
          <p:cNvSpPr>
            <a:spLocks noGrp="1"/>
          </p:cNvSpPr>
          <p:nvPr>
            <p:ph type="body" idx="2"/>
          </p:nvPr>
        </p:nvSpPr>
        <p:spPr>
          <a:xfrm>
            <a:off x="381000" y="2187575"/>
            <a:ext cx="2362200" cy="4144963"/>
          </a:xfrm>
        </p:spPr>
        <p:txBody>
          <a:bodyPr/>
          <a:lstStyle/>
          <a:p>
            <a:pPr marL="0" indent="0" algn="ctr">
              <a:buNone/>
            </a:pPr>
            <a:r>
              <a:rPr lang="en-US" dirty="0"/>
              <a:t>(Nonlinguistic)</a:t>
            </a:r>
          </a:p>
          <a:p>
            <a:pPr marL="0" indent="0" algn="ctr">
              <a:buNone/>
            </a:pPr>
            <a:endParaRPr lang="en-US" dirty="0"/>
          </a:p>
        </p:txBody>
      </p:sp>
      <p:sp>
        <p:nvSpPr>
          <p:cNvPr id="7" name="Content Placeholder 6"/>
          <p:cNvSpPr>
            <a:spLocks noGrp="1"/>
          </p:cNvSpPr>
          <p:nvPr>
            <p:ph sz="quarter" idx="1"/>
          </p:nvPr>
        </p:nvSpPr>
        <p:spPr/>
        <p:txBody>
          <a:bodyPr>
            <a:noAutofit/>
          </a:bodyPr>
          <a:lstStyle/>
          <a:p>
            <a:pPr marL="0" indent="0">
              <a:buNone/>
            </a:pPr>
            <a:r>
              <a:rPr lang="en-US" sz="1150" dirty="0" smtClean="0"/>
              <a:t>Higgins, N. </a:t>
            </a:r>
            <a:r>
              <a:rPr lang="en-US" sz="1150" dirty="0"/>
              <a:t>(</a:t>
            </a:r>
            <a:r>
              <a:rPr lang="en-US" sz="1150" dirty="0" smtClean="0"/>
              <a:t>2014)</a:t>
            </a:r>
            <a:r>
              <a:rPr lang="en-US" sz="1150" dirty="0"/>
              <a:t>. </a:t>
            </a:r>
            <a:r>
              <a:rPr lang="en-US" sz="1150" i="1" dirty="0" smtClean="0"/>
              <a:t>Life science through infographics. </a:t>
            </a:r>
            <a:r>
              <a:rPr lang="en-US" sz="1150" dirty="0" smtClean="0"/>
              <a:t>Minneapolis, </a:t>
            </a:r>
            <a:r>
              <a:rPr lang="en-US" sz="1150" dirty="0" smtClean="0"/>
              <a:t>MN: </a:t>
            </a:r>
            <a:r>
              <a:rPr lang="en-US" sz="1150" dirty="0" smtClean="0"/>
              <a:t>Lerner Publications Company.</a:t>
            </a:r>
            <a:endParaRPr lang="en-US" sz="1150" dirty="0"/>
          </a:p>
          <a:p>
            <a:pPr marL="0" indent="0">
              <a:buNone/>
            </a:pPr>
            <a:endParaRPr lang="en-US" sz="1150" dirty="0"/>
          </a:p>
          <a:p>
            <a:pPr marL="0" indent="0">
              <a:buNone/>
            </a:pPr>
            <a:r>
              <a:rPr lang="en-US" sz="1150" dirty="0"/>
              <a:t>Level: </a:t>
            </a:r>
            <a:r>
              <a:rPr lang="en-US" sz="1150" dirty="0" smtClean="0"/>
              <a:t>All</a:t>
            </a:r>
            <a:r>
              <a:rPr lang="en-US" sz="1150" dirty="0"/>
              <a:t>	</a:t>
            </a:r>
            <a:r>
              <a:rPr lang="en-US" sz="1150" dirty="0" smtClean="0"/>
              <a:t>	Selection: Visual Representations</a:t>
            </a:r>
            <a:endParaRPr lang="en-US" sz="1150" dirty="0"/>
          </a:p>
          <a:p>
            <a:pPr marL="0" indent="0">
              <a:buNone/>
            </a:pPr>
            <a:endParaRPr lang="en-US" sz="1150" dirty="0"/>
          </a:p>
          <a:p>
            <a:pPr marL="0" indent="0">
              <a:buNone/>
            </a:pPr>
            <a:r>
              <a:rPr lang="en-US" sz="1150" i="1" dirty="0" smtClean="0"/>
              <a:t>Life Science Through Infographics  </a:t>
            </a:r>
            <a:r>
              <a:rPr lang="en-US" sz="1150" dirty="0"/>
              <a:t>is a </a:t>
            </a:r>
            <a:r>
              <a:rPr lang="en-US" sz="1150" dirty="0" smtClean="0"/>
              <a:t>nonlinguistic text that includes visual representations such as charts, maps, and illustrations. These charts, maps, and illustrations are used to tell a visual story. This volume includes a table of contents, a glossary, further information, and an index.</a:t>
            </a:r>
          </a:p>
          <a:p>
            <a:pPr marL="0" indent="0">
              <a:buNone/>
            </a:pPr>
            <a:endParaRPr lang="en-US" sz="1150" dirty="0"/>
          </a:p>
          <a:p>
            <a:pPr marL="0" indent="0">
              <a:buNone/>
            </a:pPr>
            <a:r>
              <a:rPr lang="en-US" sz="1150" dirty="0" smtClean="0"/>
              <a:t>This text displays several big key habitat concepts in a clear and condensed way that is easier for students to read and comprehend. They are able to sort through and identify important information. The concepts can be explore by examining the charts, maps, and illustrations along with reading the accompanying text. The text includes a short test that examines a student’s interest in life science.</a:t>
            </a:r>
          </a:p>
          <a:p>
            <a:pPr marL="0" indent="0">
              <a:buNone/>
            </a:pPr>
            <a:endParaRPr lang="en-US" sz="1150" dirty="0"/>
          </a:p>
          <a:p>
            <a:pPr marL="0" indent="0" algn="ctr">
              <a:buNone/>
            </a:pPr>
            <a:r>
              <a:rPr lang="en-US" sz="1150" b="1" i="1" dirty="0" smtClean="0"/>
              <a:t>“When you walk down the sidewalk, do you stop to look at plants and bugs?”</a:t>
            </a:r>
          </a:p>
          <a:p>
            <a:pPr marL="0" indent="0" algn="ctr">
              <a:buNone/>
            </a:pPr>
            <a:r>
              <a:rPr lang="en-US" sz="1150" b="1" i="1" dirty="0" smtClean="0"/>
              <a:t>“Do you enjoy pondering Big Questions, like “What is life?”</a:t>
            </a:r>
          </a:p>
          <a:p>
            <a:pPr marL="0" indent="0" algn="ctr">
              <a:buNone/>
            </a:pPr>
            <a:r>
              <a:rPr lang="en-US" sz="1150" b="1" i="1" dirty="0" smtClean="0"/>
              <a:t>“Do you like to geek out on amazing facts?”</a:t>
            </a:r>
          </a:p>
          <a:p>
            <a:pPr marL="0" indent="0" algn="ctr">
              <a:buNone/>
            </a:pPr>
            <a:r>
              <a:rPr lang="en-US" sz="1150" b="1" i="1" dirty="0" smtClean="0"/>
              <a:t>“Have you and your friends ever pretended to be bacteria?”</a:t>
            </a:r>
          </a:p>
          <a:p>
            <a:pPr marL="0" indent="0" algn="ctr">
              <a:buNone/>
            </a:pPr>
            <a:r>
              <a:rPr lang="en-US" sz="1150" b="1" i="1" dirty="0" smtClean="0"/>
              <a:t>“Did you answer yes to any of those questions? Congratulations! You have what it takes to be a budding biologist, a scientist who studies living things.”</a:t>
            </a:r>
          </a:p>
          <a:p>
            <a:pPr marL="0" indent="0">
              <a:buNone/>
            </a:pPr>
            <a:endParaRPr lang="en-US" sz="1150" b="1" i="1" dirty="0"/>
          </a:p>
          <a:p>
            <a:pPr marL="0" indent="0">
              <a:buNone/>
            </a:pPr>
            <a:r>
              <a:rPr lang="en-US" sz="1150" dirty="0" smtClean="0"/>
              <a:t>This shot test is a wonderful introduction to set the purpose for the remainder of the text. It also peeks the reader’s interest and increases their motivation to explore what the text has to offer.</a:t>
            </a:r>
          </a:p>
        </p:txBody>
      </p:sp>
      <p:pic>
        <p:nvPicPr>
          <p:cNvPr id="2" name="Picture 1"/>
          <p:cNvPicPr>
            <a:picLocks noChangeAspect="1"/>
          </p:cNvPicPr>
          <p:nvPr/>
        </p:nvPicPr>
        <p:blipFill>
          <a:blip r:embed="rId2"/>
          <a:stretch>
            <a:fillRect/>
          </a:stretch>
        </p:blipFill>
        <p:spPr>
          <a:xfrm>
            <a:off x="317500" y="2743201"/>
            <a:ext cx="2426419" cy="3098800"/>
          </a:xfrm>
          <a:prstGeom prst="rect">
            <a:avLst/>
          </a:prstGeom>
        </p:spPr>
      </p:pic>
    </p:spTree>
    <p:extLst>
      <p:ext uri="{BB962C8B-B14F-4D97-AF65-F5344CB8AC3E}">
        <p14:creationId xmlns:p14="http://schemas.microsoft.com/office/powerpoint/2010/main" val="33989991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1216025"/>
            <a:ext cx="2362200" cy="990600"/>
          </a:xfrm>
        </p:spPr>
        <p:txBody>
          <a:bodyPr/>
          <a:lstStyle/>
          <a:p>
            <a:pPr algn="ctr"/>
            <a:r>
              <a:rPr lang="en-US" i="1" dirty="0" smtClean="0"/>
              <a:t>Life Science Through Infographics </a:t>
            </a:r>
            <a:r>
              <a:rPr lang="en-US" dirty="0"/>
              <a:t>By </a:t>
            </a:r>
            <a:r>
              <a:rPr lang="en-US" dirty="0" smtClean="0"/>
              <a:t>Nadia Higgins</a:t>
            </a:r>
            <a:endParaRPr lang="en-US" dirty="0"/>
          </a:p>
        </p:txBody>
      </p:sp>
      <p:sp>
        <p:nvSpPr>
          <p:cNvPr id="3" name="Content Placeholder 2"/>
          <p:cNvSpPr>
            <a:spLocks noGrp="1"/>
          </p:cNvSpPr>
          <p:nvPr>
            <p:ph type="body" idx="2"/>
          </p:nvPr>
        </p:nvSpPr>
        <p:spPr>
          <a:xfrm>
            <a:off x="381000" y="2187575"/>
            <a:ext cx="2362200" cy="4144963"/>
          </a:xfrm>
        </p:spPr>
        <p:txBody>
          <a:bodyPr/>
          <a:lstStyle/>
          <a:p>
            <a:pPr marL="0" indent="0" algn="ctr">
              <a:buNone/>
            </a:pPr>
            <a:r>
              <a:rPr lang="en-US" dirty="0"/>
              <a:t>(Nonlinguistic)</a:t>
            </a:r>
          </a:p>
          <a:p>
            <a:pPr marL="0" indent="0" algn="ctr">
              <a:buNone/>
            </a:pPr>
            <a:endParaRPr lang="en-US" dirty="0"/>
          </a:p>
        </p:txBody>
      </p:sp>
      <p:sp>
        <p:nvSpPr>
          <p:cNvPr id="7" name="Content Placeholder 6"/>
          <p:cNvSpPr>
            <a:spLocks noGrp="1"/>
          </p:cNvSpPr>
          <p:nvPr>
            <p:ph sz="quarter" idx="1"/>
          </p:nvPr>
        </p:nvSpPr>
        <p:spPr/>
        <p:txBody>
          <a:bodyPr>
            <a:normAutofit/>
          </a:bodyPr>
          <a:lstStyle/>
          <a:p>
            <a:pPr marL="0" indent="0" algn="ctr">
              <a:buNone/>
            </a:pPr>
            <a:r>
              <a:rPr lang="en-US" sz="1700" u="sng" dirty="0" smtClean="0"/>
              <a:t>Visual Representations:</a:t>
            </a:r>
          </a:p>
          <a:p>
            <a:pPr marL="0" indent="0" algn="ctr">
              <a:buNone/>
            </a:pPr>
            <a:endParaRPr lang="en-US" sz="1700" u="sng" dirty="0" smtClean="0"/>
          </a:p>
          <a:p>
            <a:r>
              <a:rPr lang="en-US" sz="1700" dirty="0" smtClean="0"/>
              <a:t>Organisms Rule!</a:t>
            </a:r>
          </a:p>
          <a:p>
            <a:r>
              <a:rPr lang="en-US" sz="1700" dirty="0" smtClean="0"/>
              <a:t>Party, Evolution Style</a:t>
            </a:r>
          </a:p>
          <a:p>
            <a:r>
              <a:rPr lang="en-US" sz="1700" dirty="0" smtClean="0"/>
              <a:t>Rock Stars</a:t>
            </a:r>
          </a:p>
          <a:p>
            <a:r>
              <a:rPr lang="en-US" sz="1700" dirty="0" smtClean="0"/>
              <a:t>Our World’s Worlds</a:t>
            </a:r>
          </a:p>
          <a:p>
            <a:r>
              <a:rPr lang="en-US" sz="1700" dirty="0" smtClean="0"/>
              <a:t>Thank You, DNA</a:t>
            </a:r>
          </a:p>
          <a:p>
            <a:r>
              <a:rPr lang="en-US" sz="1700" dirty="0" smtClean="0"/>
              <a:t>Let’s Get Microscopic</a:t>
            </a:r>
          </a:p>
          <a:p>
            <a:r>
              <a:rPr lang="en-US" sz="1700" dirty="0" smtClean="0"/>
              <a:t>Amazing Bonds</a:t>
            </a:r>
          </a:p>
          <a:p>
            <a:r>
              <a:rPr lang="en-US" sz="1700" dirty="0" smtClean="0"/>
              <a:t>The Circle of Life</a:t>
            </a:r>
          </a:p>
          <a:p>
            <a:r>
              <a:rPr lang="en-US" sz="1700" dirty="0" smtClean="0"/>
              <a:t>Eat and Be Eaten</a:t>
            </a:r>
          </a:p>
          <a:p>
            <a:r>
              <a:rPr lang="en-US" sz="1700" dirty="0" smtClean="0"/>
              <a:t>The Wow-O-Meter of Life</a:t>
            </a:r>
          </a:p>
          <a:p>
            <a:r>
              <a:rPr lang="en-US" sz="1700" dirty="0" smtClean="0"/>
              <a:t>The Bad News</a:t>
            </a:r>
          </a:p>
          <a:p>
            <a:r>
              <a:rPr lang="en-US" sz="1700" dirty="0" smtClean="0"/>
              <a:t>10 Ways to Live Green</a:t>
            </a:r>
            <a:endParaRPr lang="en-US" sz="1700" dirty="0"/>
          </a:p>
        </p:txBody>
      </p:sp>
      <p:pic>
        <p:nvPicPr>
          <p:cNvPr id="2" name="Picture 1"/>
          <p:cNvPicPr>
            <a:picLocks noChangeAspect="1"/>
          </p:cNvPicPr>
          <p:nvPr/>
        </p:nvPicPr>
        <p:blipFill>
          <a:blip r:embed="rId2"/>
          <a:stretch>
            <a:fillRect/>
          </a:stretch>
        </p:blipFill>
        <p:spPr>
          <a:xfrm>
            <a:off x="317500" y="2743201"/>
            <a:ext cx="2426419" cy="3098800"/>
          </a:xfrm>
          <a:prstGeom prst="rect">
            <a:avLst/>
          </a:prstGeom>
        </p:spPr>
      </p:pic>
    </p:spTree>
    <p:extLst>
      <p:ext uri="{BB962C8B-B14F-4D97-AF65-F5344CB8AC3E}">
        <p14:creationId xmlns:p14="http://schemas.microsoft.com/office/powerpoint/2010/main" val="15987863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Brain Pop Jr. Habitat Movies</a:t>
            </a:r>
            <a:endParaRPr lang="en-US" dirty="0"/>
          </a:p>
        </p:txBody>
      </p:sp>
      <p:sp>
        <p:nvSpPr>
          <p:cNvPr id="5" name="Text Placeholder 4"/>
          <p:cNvSpPr>
            <a:spLocks noGrp="1"/>
          </p:cNvSpPr>
          <p:nvPr>
            <p:ph type="body" idx="2"/>
          </p:nvPr>
        </p:nvSpPr>
        <p:spPr/>
        <p:txBody>
          <a:bodyPr/>
          <a:lstStyle/>
          <a:p>
            <a:pPr algn="ctr"/>
            <a:r>
              <a:rPr lang="en-US" dirty="0"/>
              <a:t>(Nonlinguistic)</a:t>
            </a:r>
          </a:p>
          <a:p>
            <a:endParaRPr lang="en-US" dirty="0"/>
          </a:p>
        </p:txBody>
      </p:sp>
      <p:sp>
        <p:nvSpPr>
          <p:cNvPr id="3" name="Content Placeholder 2"/>
          <p:cNvSpPr>
            <a:spLocks noGrp="1"/>
          </p:cNvSpPr>
          <p:nvPr>
            <p:ph sz="quarter" idx="1"/>
          </p:nvPr>
        </p:nvSpPr>
        <p:spPr/>
        <p:txBody>
          <a:bodyPr>
            <a:normAutofit fontScale="85000" lnSpcReduction="10000"/>
          </a:bodyPr>
          <a:lstStyle/>
          <a:p>
            <a:pPr marL="0" indent="0">
              <a:buNone/>
            </a:pPr>
            <a:r>
              <a:rPr lang="en-US" sz="1700" dirty="0" smtClean="0"/>
              <a:t>Brain Pop Jr.: Habitat movies. </a:t>
            </a:r>
            <a:r>
              <a:rPr lang="en-US" sz="1700" dirty="0"/>
              <a:t>(</a:t>
            </a:r>
            <a:r>
              <a:rPr lang="en-US" sz="1700" dirty="0" smtClean="0"/>
              <a:t>1999-2014). Retrieved from </a:t>
            </a:r>
            <a:r>
              <a:rPr lang="en-US" sz="1700" dirty="0" smtClean="0">
                <a:hlinkClick r:id="rId2"/>
              </a:rPr>
              <a:t>www.brainpopjr.com</a:t>
            </a:r>
            <a:endParaRPr lang="en-US" sz="1700" dirty="0" smtClean="0"/>
          </a:p>
          <a:p>
            <a:pPr marL="0" indent="0">
              <a:buNone/>
            </a:pPr>
            <a:endParaRPr lang="en-US" sz="1700" dirty="0"/>
          </a:p>
          <a:p>
            <a:pPr marL="0" indent="0">
              <a:buNone/>
            </a:pPr>
            <a:r>
              <a:rPr lang="en-US" sz="1700" dirty="0"/>
              <a:t>Level: </a:t>
            </a:r>
            <a:r>
              <a:rPr lang="en-US" sz="1700" dirty="0" smtClean="0"/>
              <a:t>All</a:t>
            </a:r>
            <a:r>
              <a:rPr lang="en-US" sz="1700" dirty="0"/>
              <a:t>	</a:t>
            </a:r>
            <a:r>
              <a:rPr lang="en-US" sz="1700" dirty="0" smtClean="0"/>
              <a:t>	Selection: Movies</a:t>
            </a:r>
          </a:p>
          <a:p>
            <a:pPr marL="0" indent="0">
              <a:buNone/>
            </a:pPr>
            <a:endParaRPr lang="en-US" sz="1700" dirty="0"/>
          </a:p>
          <a:p>
            <a:pPr marL="0" indent="0">
              <a:buNone/>
            </a:pPr>
            <a:r>
              <a:rPr lang="en-US" sz="1700" dirty="0" smtClean="0"/>
              <a:t>Brain Pop Jr. is an interactive website intended for Kindergarten through Third grade students. Brain Pop Jr. provides a variety of movies, activities, games, etc. in the following content areas: science, health, reading and writing, social studies, arts and technology, and mathematics. This website includes several movies regarding plant and animal habitats. Each three to five minute movie is shown in a Kindergarten through Third grade perspective. </a:t>
            </a:r>
          </a:p>
          <a:p>
            <a:pPr marL="0" indent="0">
              <a:buNone/>
            </a:pPr>
            <a:endParaRPr lang="en-US" sz="1700" dirty="0"/>
          </a:p>
          <a:p>
            <a:pPr marL="0" indent="0">
              <a:buNone/>
            </a:pPr>
            <a:r>
              <a:rPr lang="en-US" sz="1700" dirty="0" smtClean="0"/>
              <a:t>These videos can be viewed with close caption to reinforce reading and listening skills. Several notebook questions are asked throughout each movie to promote active discussion. Corresponding activities can be used before, during, and after viewing the movies to reinforce numerous comprehension strategies. These activities include: a game, an activity, “Belly Up” comic, pop a joke, word wall words, lesson ideas, draw about it, write about it, read about it, talk about it, and movie quizzes (easy and hard). Students can interact with Brain Pop Jr. independently, with partners, small groups, or in a whole group setting.</a:t>
            </a:r>
          </a:p>
          <a:p>
            <a:pPr marL="0" indent="0">
              <a:buNone/>
            </a:pPr>
            <a:endParaRPr lang="en-US" sz="1700" dirty="0"/>
          </a:p>
          <a:p>
            <a:pPr marL="0" indent="0">
              <a:buNone/>
            </a:pPr>
            <a:endParaRPr lang="en-US" sz="1700" dirty="0" smtClean="0"/>
          </a:p>
          <a:p>
            <a:pPr marL="0" indent="0">
              <a:buNone/>
            </a:pPr>
            <a:endParaRPr lang="en-US" dirty="0" smtClean="0"/>
          </a:p>
          <a:p>
            <a:pPr marL="0" indent="0">
              <a:buNone/>
            </a:pPr>
            <a:endParaRPr lang="en-US" dirty="0"/>
          </a:p>
        </p:txBody>
      </p:sp>
      <p:pic>
        <p:nvPicPr>
          <p:cNvPr id="6" name="Picture 2" descr="http://theipodteacher.com/wp-content/uploads/2012/07/brainpop20jr.jpg"/>
          <p:cNvPicPr>
            <a:picLocks noChangeAspect="1" noChangeArrowheads="1"/>
          </p:cNvPicPr>
          <p:nvPr/>
        </p:nvPicPr>
        <p:blipFill>
          <a:blip r:embed="rId3" cstate="print"/>
          <a:srcRect/>
          <a:stretch>
            <a:fillRect/>
          </a:stretch>
        </p:blipFill>
        <p:spPr bwMode="auto">
          <a:xfrm>
            <a:off x="381000" y="2668474"/>
            <a:ext cx="2362200" cy="2362200"/>
          </a:xfrm>
          <a:prstGeom prst="rect">
            <a:avLst/>
          </a:prstGeom>
          <a:noFill/>
        </p:spPr>
      </p:pic>
    </p:spTree>
    <p:extLst>
      <p:ext uri="{BB962C8B-B14F-4D97-AF65-F5344CB8AC3E}">
        <p14:creationId xmlns:p14="http://schemas.microsoft.com/office/powerpoint/2010/main" val="3582291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Brain Pop Jr. Habitat Movies</a:t>
            </a:r>
            <a:endParaRPr lang="en-US" dirty="0"/>
          </a:p>
        </p:txBody>
      </p:sp>
      <p:sp>
        <p:nvSpPr>
          <p:cNvPr id="5" name="Text Placeholder 4"/>
          <p:cNvSpPr>
            <a:spLocks noGrp="1"/>
          </p:cNvSpPr>
          <p:nvPr>
            <p:ph type="body" idx="2"/>
          </p:nvPr>
        </p:nvSpPr>
        <p:spPr/>
        <p:txBody>
          <a:bodyPr/>
          <a:lstStyle/>
          <a:p>
            <a:pPr algn="ctr"/>
            <a:r>
              <a:rPr lang="en-US" dirty="0"/>
              <a:t>(Nonlinguistic)</a:t>
            </a:r>
          </a:p>
          <a:p>
            <a:endParaRPr lang="en-US" dirty="0"/>
          </a:p>
        </p:txBody>
      </p:sp>
      <p:sp>
        <p:nvSpPr>
          <p:cNvPr id="3" name="Content Placeholder 2"/>
          <p:cNvSpPr>
            <a:spLocks noGrp="1"/>
          </p:cNvSpPr>
          <p:nvPr>
            <p:ph sz="quarter" idx="1"/>
          </p:nvPr>
        </p:nvSpPr>
        <p:spPr/>
        <p:txBody>
          <a:bodyPr/>
          <a:lstStyle/>
          <a:p>
            <a:pPr marL="0" indent="0" algn="ctr">
              <a:buNone/>
            </a:pPr>
            <a:r>
              <a:rPr lang="en-US" sz="1700" u="sng" dirty="0" smtClean="0"/>
              <a:t>Habitat Movie Topics:</a:t>
            </a:r>
          </a:p>
          <a:p>
            <a:pPr marL="0" indent="0" algn="ctr">
              <a:buNone/>
            </a:pPr>
            <a:endParaRPr lang="en-US" sz="1700" u="sng" dirty="0" smtClean="0"/>
          </a:p>
          <a:p>
            <a:r>
              <a:rPr lang="en-US" sz="1700" dirty="0" smtClean="0"/>
              <a:t>Freshwater Habitats</a:t>
            </a:r>
          </a:p>
          <a:p>
            <a:r>
              <a:rPr lang="en-US" sz="1700" dirty="0" smtClean="0"/>
              <a:t>Artic Habitats</a:t>
            </a:r>
          </a:p>
          <a:p>
            <a:r>
              <a:rPr lang="en-US" sz="1700" dirty="0" smtClean="0"/>
              <a:t>Ocean Habitats</a:t>
            </a:r>
          </a:p>
          <a:p>
            <a:r>
              <a:rPr lang="en-US" sz="1700" dirty="0" smtClean="0"/>
              <a:t>Rainforests</a:t>
            </a:r>
          </a:p>
          <a:p>
            <a:r>
              <a:rPr lang="en-US" sz="1700" dirty="0" smtClean="0"/>
              <a:t>Desert</a:t>
            </a:r>
          </a:p>
          <a:p>
            <a:r>
              <a:rPr lang="en-US" sz="1700" dirty="0" smtClean="0"/>
              <a:t>Forests</a:t>
            </a:r>
            <a:endParaRPr lang="en-US" sz="1700" dirty="0"/>
          </a:p>
          <a:p>
            <a:endParaRPr lang="en-US" dirty="0" smtClean="0"/>
          </a:p>
          <a:p>
            <a:pPr marL="0" indent="0">
              <a:buNone/>
            </a:pPr>
            <a:endParaRPr lang="en-US" dirty="0"/>
          </a:p>
        </p:txBody>
      </p:sp>
      <p:pic>
        <p:nvPicPr>
          <p:cNvPr id="6" name="Picture 2" descr="http://theipodteacher.com/wp-content/uploads/2012/07/brainpop20jr.jpg"/>
          <p:cNvPicPr>
            <a:picLocks noChangeAspect="1" noChangeArrowheads="1"/>
          </p:cNvPicPr>
          <p:nvPr/>
        </p:nvPicPr>
        <p:blipFill>
          <a:blip r:embed="rId2" cstate="print"/>
          <a:srcRect/>
          <a:stretch>
            <a:fillRect/>
          </a:stretch>
        </p:blipFill>
        <p:spPr bwMode="auto">
          <a:xfrm>
            <a:off x="381000" y="2668474"/>
            <a:ext cx="2362200" cy="2362200"/>
          </a:xfrm>
          <a:prstGeom prst="rect">
            <a:avLst/>
          </a:prstGeom>
          <a:noFill/>
        </p:spPr>
      </p:pic>
    </p:spTree>
    <p:extLst>
      <p:ext uri="{BB962C8B-B14F-4D97-AF65-F5344CB8AC3E}">
        <p14:creationId xmlns:p14="http://schemas.microsoft.com/office/powerpoint/2010/main" val="3584212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930275"/>
            <a:ext cx="2362200" cy="990600"/>
          </a:xfrm>
        </p:spPr>
        <p:txBody>
          <a:bodyPr/>
          <a:lstStyle/>
          <a:p>
            <a:pPr algn="ctr"/>
            <a:r>
              <a:rPr lang="en-US" i="1" dirty="0" smtClean="0"/>
              <a:t>National Geographic Wild Animal Atlas</a:t>
            </a:r>
            <a:endParaRPr lang="en-US" dirty="0"/>
          </a:p>
        </p:txBody>
      </p:sp>
      <p:sp>
        <p:nvSpPr>
          <p:cNvPr id="6" name="Text Placeholder 5"/>
          <p:cNvSpPr>
            <a:spLocks noGrp="1"/>
          </p:cNvSpPr>
          <p:nvPr>
            <p:ph type="body" idx="2"/>
          </p:nvPr>
        </p:nvSpPr>
        <p:spPr>
          <a:xfrm>
            <a:off x="412750" y="1870075"/>
            <a:ext cx="2362200" cy="4144963"/>
          </a:xfrm>
        </p:spPr>
        <p:txBody>
          <a:bodyPr/>
          <a:lstStyle/>
          <a:p>
            <a:pPr algn="ctr"/>
            <a:r>
              <a:rPr lang="en-US" dirty="0" smtClean="0"/>
              <a:t>(Nonlinguistic)</a:t>
            </a:r>
            <a:endParaRPr lang="en-US" dirty="0"/>
          </a:p>
        </p:txBody>
      </p:sp>
      <p:sp>
        <p:nvSpPr>
          <p:cNvPr id="3" name="Content Placeholder 2"/>
          <p:cNvSpPr>
            <a:spLocks noGrp="1"/>
          </p:cNvSpPr>
          <p:nvPr>
            <p:ph sz="quarter" idx="1"/>
          </p:nvPr>
        </p:nvSpPr>
        <p:spPr/>
        <p:txBody>
          <a:bodyPr>
            <a:normAutofit fontScale="92500" lnSpcReduction="20000"/>
          </a:bodyPr>
          <a:lstStyle/>
          <a:p>
            <a:pPr marL="0" indent="0">
              <a:buNone/>
            </a:pPr>
            <a:r>
              <a:rPr lang="en-US" sz="1700" dirty="0" smtClean="0"/>
              <a:t>National Geographic. </a:t>
            </a:r>
            <a:r>
              <a:rPr lang="en-US" sz="1700" dirty="0"/>
              <a:t>(</a:t>
            </a:r>
            <a:r>
              <a:rPr lang="en-US" sz="1700" dirty="0" smtClean="0"/>
              <a:t>2010)</a:t>
            </a:r>
            <a:r>
              <a:rPr lang="en-US" sz="1700" dirty="0"/>
              <a:t>. </a:t>
            </a:r>
            <a:r>
              <a:rPr lang="en-US" sz="1700" i="1" dirty="0" smtClean="0"/>
              <a:t>National Geographic wild animal atlas. Washington</a:t>
            </a:r>
            <a:r>
              <a:rPr lang="en-US" sz="1700" dirty="0" smtClean="0"/>
              <a:t>, </a:t>
            </a:r>
            <a:r>
              <a:rPr lang="en-US" sz="1700" dirty="0" smtClean="0"/>
              <a:t>DC: </a:t>
            </a:r>
            <a:r>
              <a:rPr lang="en-US" sz="1700" dirty="0" smtClean="0"/>
              <a:t>National Geographic Kids.</a:t>
            </a:r>
            <a:endParaRPr lang="en-US" sz="1700" dirty="0"/>
          </a:p>
          <a:p>
            <a:pPr marL="0" indent="0">
              <a:buNone/>
            </a:pPr>
            <a:endParaRPr lang="en-US" sz="1700" dirty="0"/>
          </a:p>
          <a:p>
            <a:pPr marL="0" indent="0">
              <a:buNone/>
            </a:pPr>
            <a:r>
              <a:rPr lang="en-US" sz="1700" dirty="0"/>
              <a:t>Level: All		Selection: </a:t>
            </a:r>
            <a:r>
              <a:rPr lang="en-US" sz="1700" dirty="0" smtClean="0"/>
              <a:t>Maps (Atlas)</a:t>
            </a:r>
          </a:p>
          <a:p>
            <a:pPr marL="0" indent="0">
              <a:buNone/>
            </a:pPr>
            <a:endParaRPr lang="en-US" sz="1700" dirty="0"/>
          </a:p>
          <a:p>
            <a:pPr marL="0" indent="0">
              <a:buNone/>
            </a:pPr>
            <a:r>
              <a:rPr lang="en-US" sz="1700" i="1" dirty="0" smtClean="0"/>
              <a:t>National Geographic Wild Animals Atlas </a:t>
            </a:r>
            <a:r>
              <a:rPr lang="en-US" sz="1700" dirty="0" smtClean="0"/>
              <a:t>explores Earth’s astonishing animals and where they live through the use of maps. This kid friendly atlas contains several animals, plants, habitat pictures, and informational facts. Each colorful map is easy to read and understand. Various animals are displayed in their region’s or habitat’s “spotlight”.</a:t>
            </a:r>
          </a:p>
          <a:p>
            <a:pPr marL="0" indent="0">
              <a:buNone/>
            </a:pPr>
            <a:endParaRPr lang="en-US" sz="1700" dirty="0" smtClean="0"/>
          </a:p>
          <a:p>
            <a:pPr marL="0" indent="0">
              <a:buNone/>
            </a:pPr>
            <a:r>
              <a:rPr lang="en-US" sz="1800" dirty="0"/>
              <a:t>This </a:t>
            </a:r>
            <a:r>
              <a:rPr lang="en-US" sz="1800" dirty="0" smtClean="0"/>
              <a:t>atlas includes maps that display plant and animal habitats in a fun, interesting, and exciting way. These maps are highly appealing to young children, due to its kid friendly maps. National Geographic provides an age appropriate atlas that is useful for learning essential geography. The students will be able to visualize the location of numerous habitats around the world. This text will allow students to identify unique plant and animal habitats within or near their own natural habitats.</a:t>
            </a:r>
            <a:endParaRPr lang="en-US" sz="1700" dirty="0"/>
          </a:p>
          <a:p>
            <a:pPr marL="0" indent="0">
              <a:buNone/>
            </a:pPr>
            <a:endParaRPr lang="en-US" sz="1700" dirty="0"/>
          </a:p>
          <a:p>
            <a:pPr marL="0" indent="0">
              <a:buNone/>
            </a:pPr>
            <a:endParaRPr lang="en-US" sz="1700" dirty="0"/>
          </a:p>
        </p:txBody>
      </p:sp>
      <p:sp>
        <p:nvSpPr>
          <p:cNvPr id="4" name="TextBox 3"/>
          <p:cNvSpPr txBox="1"/>
          <p:nvPr/>
        </p:nvSpPr>
        <p:spPr>
          <a:xfrm>
            <a:off x="5800599" y="1876827"/>
            <a:ext cx="184666" cy="369332"/>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3"/>
          <a:stretch>
            <a:fillRect/>
          </a:stretch>
        </p:blipFill>
        <p:spPr>
          <a:xfrm>
            <a:off x="269875" y="2546197"/>
            <a:ext cx="2532459" cy="3311678"/>
          </a:xfrm>
          <a:prstGeom prst="rect">
            <a:avLst/>
          </a:prstGeom>
        </p:spPr>
      </p:pic>
    </p:spTree>
    <p:extLst>
      <p:ext uri="{BB962C8B-B14F-4D97-AF65-F5344CB8AC3E}">
        <p14:creationId xmlns:p14="http://schemas.microsoft.com/office/powerpoint/2010/main" val="3376654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Resources and Electronic Activities</a:t>
            </a:r>
            <a:endParaRPr lang="en-US" dirty="0"/>
          </a:p>
        </p:txBody>
      </p:sp>
      <p:sp>
        <p:nvSpPr>
          <p:cNvPr id="3" name="Content Placeholder 2"/>
          <p:cNvSpPr>
            <a:spLocks noGrp="1"/>
          </p:cNvSpPr>
          <p:nvPr>
            <p:ph sz="quarter" idx="1"/>
          </p:nvPr>
        </p:nvSpPr>
        <p:spPr/>
        <p:txBody>
          <a:bodyPr>
            <a:noAutofit/>
          </a:bodyPr>
          <a:lstStyle/>
          <a:p>
            <a:pPr marL="0" indent="0" algn="ctr">
              <a:buNone/>
            </a:pPr>
            <a:r>
              <a:rPr lang="en-US" sz="2000" u="sng" dirty="0" smtClean="0"/>
              <a:t>“I Got A Habitat” Song by The Bumblemen</a:t>
            </a:r>
          </a:p>
          <a:p>
            <a:pPr marL="0" indent="0" algn="ctr">
              <a:buNone/>
            </a:pPr>
            <a:r>
              <a:rPr lang="en-US" sz="2000" dirty="0" smtClean="0">
                <a:hlinkClick r:id="rId2"/>
              </a:rPr>
              <a:t>http</a:t>
            </a:r>
            <a:r>
              <a:rPr lang="en-US" sz="2000" dirty="0">
                <a:hlinkClick r:id="rId2"/>
              </a:rPr>
              <a:t>://www.youtube.com/watch?v=</a:t>
            </a:r>
            <a:r>
              <a:rPr lang="en-US" sz="2000" dirty="0" smtClean="0">
                <a:hlinkClick r:id="rId2"/>
              </a:rPr>
              <a:t>H_CSlLIuVZs</a:t>
            </a:r>
            <a:endParaRPr lang="en-US" sz="2000" dirty="0" smtClean="0"/>
          </a:p>
          <a:p>
            <a:pPr marL="0" indent="0" algn="ctr">
              <a:buNone/>
            </a:pPr>
            <a:endParaRPr lang="en-US" sz="2000" dirty="0" smtClean="0"/>
          </a:p>
          <a:p>
            <a:pPr marL="0" indent="0" algn="ctr">
              <a:buNone/>
            </a:pPr>
            <a:r>
              <a:rPr lang="en-US" sz="2000" u="sng" dirty="0" smtClean="0"/>
              <a:t>Creature Feature</a:t>
            </a:r>
          </a:p>
          <a:p>
            <a:pPr marL="0" indent="0" algn="ctr">
              <a:buNone/>
            </a:pPr>
            <a:r>
              <a:rPr lang="en-US" sz="2000" dirty="0">
                <a:hlinkClick r:id="rId3"/>
              </a:rPr>
              <a:t>http://kids.nationalgeographic.com/</a:t>
            </a:r>
            <a:r>
              <a:rPr lang="en-US" sz="2000" dirty="0" smtClean="0">
                <a:hlinkClick r:id="rId3"/>
              </a:rPr>
              <a:t>animals.html</a:t>
            </a:r>
            <a:endParaRPr lang="en-US" sz="2000" dirty="0" smtClean="0"/>
          </a:p>
          <a:p>
            <a:pPr marL="0" indent="0" algn="ctr">
              <a:buNone/>
            </a:pPr>
            <a:endParaRPr lang="en-US" sz="2000" dirty="0"/>
          </a:p>
          <a:p>
            <a:pPr marL="0" indent="0" algn="ctr">
              <a:buNone/>
            </a:pPr>
            <a:r>
              <a:rPr lang="en-US" sz="2000" u="sng" dirty="0" smtClean="0"/>
              <a:t>Pond Seek and Find</a:t>
            </a:r>
            <a:endParaRPr lang="en-US" sz="2000" u="sng" dirty="0"/>
          </a:p>
          <a:p>
            <a:pPr marL="0" indent="0" algn="ctr">
              <a:buNone/>
            </a:pPr>
            <a:r>
              <a:rPr lang="en-US" sz="2000" dirty="0">
                <a:hlinkClick r:id="rId4"/>
              </a:rPr>
              <a:t>http://www.sheppardsoftware.com/content/animals/kidscorner/seekandfind/</a:t>
            </a:r>
            <a:r>
              <a:rPr lang="en-US" sz="2000" dirty="0" smtClean="0">
                <a:hlinkClick r:id="rId4"/>
              </a:rPr>
              <a:t>seekandfindpond.htm</a:t>
            </a:r>
            <a:endParaRPr lang="en-US" sz="2000" dirty="0" smtClean="0"/>
          </a:p>
          <a:p>
            <a:pPr marL="0" indent="0" algn="ctr">
              <a:buNone/>
            </a:pPr>
            <a:endParaRPr lang="en-US" sz="2000" dirty="0"/>
          </a:p>
          <a:p>
            <a:pPr marL="0" indent="0" algn="ctr">
              <a:buNone/>
            </a:pPr>
            <a:r>
              <a:rPr lang="en-US" sz="2000" u="sng" dirty="0" smtClean="0"/>
              <a:t>Ocean Seek and Find</a:t>
            </a:r>
          </a:p>
          <a:p>
            <a:pPr marL="0" indent="0" algn="ctr">
              <a:buNone/>
            </a:pPr>
            <a:r>
              <a:rPr lang="en-US" sz="2000" u="sng" dirty="0">
                <a:hlinkClick r:id="rId5"/>
              </a:rPr>
              <a:t>http://www.sheppardsoftware.com/content/animals/kidscorner/seekandfind/</a:t>
            </a:r>
            <a:r>
              <a:rPr lang="en-US" sz="2000" u="sng" dirty="0" smtClean="0">
                <a:hlinkClick r:id="rId5"/>
              </a:rPr>
              <a:t>seekandfindcoral.htm</a:t>
            </a:r>
            <a:endParaRPr lang="en-US" sz="2000" u="sng" dirty="0" smtClean="0"/>
          </a:p>
        </p:txBody>
      </p:sp>
    </p:spTree>
    <p:extLst>
      <p:ext uri="{BB962C8B-B14F-4D97-AF65-F5344CB8AC3E}">
        <p14:creationId xmlns:p14="http://schemas.microsoft.com/office/powerpoint/2010/main" val="1345661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Resources and Electronic Activities</a:t>
            </a:r>
            <a:endParaRPr lang="en-US" dirty="0"/>
          </a:p>
        </p:txBody>
      </p:sp>
      <p:sp>
        <p:nvSpPr>
          <p:cNvPr id="3" name="Content Placeholder 2"/>
          <p:cNvSpPr>
            <a:spLocks noGrp="1"/>
          </p:cNvSpPr>
          <p:nvPr>
            <p:ph sz="quarter" idx="1"/>
          </p:nvPr>
        </p:nvSpPr>
        <p:spPr/>
        <p:txBody>
          <a:bodyPr>
            <a:noAutofit/>
          </a:bodyPr>
          <a:lstStyle/>
          <a:p>
            <a:pPr marL="0" indent="0" algn="ctr">
              <a:buNone/>
            </a:pPr>
            <a:r>
              <a:rPr lang="en-US" sz="2000" u="sng" dirty="0" smtClean="0"/>
              <a:t>The Great Habitat Match-Up</a:t>
            </a:r>
          </a:p>
          <a:p>
            <a:pPr marL="0" indent="0" algn="ctr">
              <a:buNone/>
            </a:pPr>
            <a:r>
              <a:rPr lang="en-US" sz="2000" u="sng" dirty="0">
                <a:hlinkClick r:id="rId2"/>
              </a:rPr>
              <a:t>http://www.scholastic.com/magicschoolbus/games/habitat</a:t>
            </a:r>
            <a:r>
              <a:rPr lang="en-US" sz="2000" u="sng" dirty="0" smtClean="0">
                <a:hlinkClick r:id="rId2"/>
              </a:rPr>
              <a:t>/</a:t>
            </a:r>
            <a:endParaRPr lang="en-US" sz="2000" u="sng" dirty="0" smtClean="0"/>
          </a:p>
          <a:p>
            <a:pPr marL="0" indent="0" algn="ctr">
              <a:buNone/>
            </a:pPr>
            <a:endParaRPr lang="en-US" sz="2000" u="sng" dirty="0" smtClean="0"/>
          </a:p>
          <a:p>
            <a:pPr marL="0" indent="0" algn="ctr">
              <a:buNone/>
            </a:pPr>
            <a:r>
              <a:rPr lang="en-US" sz="2000" u="sng" dirty="0" smtClean="0"/>
              <a:t>Pancake Wood</a:t>
            </a:r>
          </a:p>
          <a:p>
            <a:pPr marL="0" indent="0" algn="ctr">
              <a:buNone/>
            </a:pPr>
            <a:r>
              <a:rPr lang="en-US" sz="2000" dirty="0">
                <a:hlinkClick r:id="rId3"/>
              </a:rPr>
              <a:t>http://www.rfs.org.uk/game/</a:t>
            </a:r>
            <a:r>
              <a:rPr lang="en-US" sz="2000" dirty="0" smtClean="0">
                <a:hlinkClick r:id="rId3"/>
              </a:rPr>
              <a:t>game.html</a:t>
            </a:r>
            <a:endParaRPr lang="en-US" sz="2000" dirty="0" smtClean="0"/>
          </a:p>
          <a:p>
            <a:pPr marL="0" indent="0" algn="ctr">
              <a:buNone/>
            </a:pPr>
            <a:endParaRPr lang="en-US" sz="2000" dirty="0"/>
          </a:p>
          <a:p>
            <a:pPr marL="0" indent="0" algn="ctr">
              <a:buNone/>
            </a:pPr>
            <a:r>
              <a:rPr lang="en-US" sz="2000" u="sng" dirty="0"/>
              <a:t>Clean Air Kids</a:t>
            </a:r>
          </a:p>
          <a:p>
            <a:pPr marL="0" indent="0" algn="ctr">
              <a:buNone/>
            </a:pPr>
            <a:r>
              <a:rPr lang="en-US" sz="2000" u="sng" dirty="0">
                <a:hlinkClick r:id="rId4"/>
              </a:rPr>
              <a:t>http://www.clean-air-kids.org.uk/Games/index.html</a:t>
            </a:r>
            <a:endParaRPr lang="en-US" sz="2000" u="sng" dirty="0"/>
          </a:p>
          <a:p>
            <a:pPr marL="0" indent="0" algn="ctr">
              <a:buNone/>
            </a:pPr>
            <a:endParaRPr lang="en-US" sz="2000" u="sng" dirty="0"/>
          </a:p>
          <a:p>
            <a:pPr marL="0" indent="0" algn="ctr">
              <a:buNone/>
            </a:pPr>
            <a:r>
              <a:rPr lang="en-US" sz="2000" u="sng" dirty="0"/>
              <a:t>Switch Zoo</a:t>
            </a:r>
          </a:p>
          <a:p>
            <a:pPr marL="0" indent="0" algn="ctr">
              <a:buNone/>
            </a:pPr>
            <a:r>
              <a:rPr lang="en-US" sz="2000" u="sng" dirty="0">
                <a:hlinkClick r:id="rId5"/>
              </a:rPr>
              <a:t>http://switchzoo.com/zoo.htm</a:t>
            </a:r>
            <a:endParaRPr lang="en-US" sz="2000" u="sng" dirty="0"/>
          </a:p>
          <a:p>
            <a:pPr marL="0" indent="0" algn="ctr">
              <a:buNone/>
            </a:pPr>
            <a:endParaRPr lang="en-US" sz="2000" dirty="0" smtClean="0"/>
          </a:p>
          <a:p>
            <a:pPr marL="0" indent="0" algn="ctr">
              <a:buNone/>
            </a:pPr>
            <a:endParaRPr lang="en-US" sz="2000" dirty="0"/>
          </a:p>
        </p:txBody>
      </p:sp>
    </p:spTree>
    <p:extLst>
      <p:ext uri="{BB962C8B-B14F-4D97-AF65-F5344CB8AC3E}">
        <p14:creationId xmlns:p14="http://schemas.microsoft.com/office/powerpoint/2010/main" val="3966059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Resources and Electronic Activities</a:t>
            </a:r>
            <a:endParaRPr lang="en-US" dirty="0"/>
          </a:p>
        </p:txBody>
      </p:sp>
      <p:sp>
        <p:nvSpPr>
          <p:cNvPr id="3" name="Content Placeholder 2"/>
          <p:cNvSpPr>
            <a:spLocks noGrp="1"/>
          </p:cNvSpPr>
          <p:nvPr>
            <p:ph sz="quarter" idx="1"/>
          </p:nvPr>
        </p:nvSpPr>
        <p:spPr>
          <a:xfrm>
            <a:off x="301752" y="1527047"/>
            <a:ext cx="8503920" cy="4807077"/>
          </a:xfrm>
        </p:spPr>
        <p:txBody>
          <a:bodyPr>
            <a:noAutofit/>
          </a:bodyPr>
          <a:lstStyle/>
          <a:p>
            <a:pPr marL="0" indent="0" algn="ctr">
              <a:buNone/>
            </a:pPr>
            <a:r>
              <a:rPr lang="en-US" sz="2000" u="sng" dirty="0" smtClean="0"/>
              <a:t>Animal Homes</a:t>
            </a:r>
          </a:p>
          <a:p>
            <a:pPr marL="0" indent="0" algn="ctr">
              <a:buNone/>
            </a:pPr>
            <a:r>
              <a:rPr lang="en-US" sz="2000" u="sng" dirty="0">
                <a:hlinkClick r:id="rId2"/>
              </a:rPr>
              <a:t>http://www.bgfl.org/bgfl/custom/resources_ftp/client_ftp/ey/science/animal_h/level1/level1-1.</a:t>
            </a:r>
            <a:r>
              <a:rPr lang="en-US" sz="2000" u="sng" dirty="0" smtClean="0">
                <a:hlinkClick r:id="rId2"/>
              </a:rPr>
              <a:t>html</a:t>
            </a:r>
            <a:endParaRPr lang="en-US" sz="2000" u="sng" dirty="0" smtClean="0"/>
          </a:p>
          <a:p>
            <a:pPr marL="0" indent="0" algn="ctr">
              <a:buNone/>
            </a:pPr>
            <a:endParaRPr lang="en-US" sz="2000" u="sng" dirty="0"/>
          </a:p>
          <a:p>
            <a:pPr marL="0" indent="0" algn="ctr">
              <a:buNone/>
            </a:pPr>
            <a:r>
              <a:rPr lang="en-US" sz="2000" u="sng" dirty="0" smtClean="0"/>
              <a:t>Draw That Habitat</a:t>
            </a:r>
          </a:p>
          <a:p>
            <a:pPr marL="0" indent="0" algn="ctr">
              <a:buNone/>
            </a:pPr>
            <a:r>
              <a:rPr lang="en-US" sz="2000" u="sng" dirty="0">
                <a:hlinkClick r:id="rId3"/>
              </a:rPr>
              <a:t>http://www.pbslearningmedia.org</a:t>
            </a:r>
            <a:r>
              <a:rPr lang="en-US" sz="2000" u="sng" dirty="0" smtClean="0">
                <a:hlinkClick r:id="rId3"/>
              </a:rPr>
              <a:t>/</a:t>
            </a:r>
            <a:endParaRPr lang="en-US" sz="2000" u="sng" dirty="0" smtClean="0"/>
          </a:p>
          <a:p>
            <a:pPr marL="0" indent="0" algn="ctr">
              <a:buNone/>
            </a:pPr>
            <a:endParaRPr lang="en-US" sz="2000" u="sng" dirty="0"/>
          </a:p>
          <a:p>
            <a:pPr marL="0" indent="0" algn="ctr">
              <a:buNone/>
            </a:pPr>
            <a:r>
              <a:rPr lang="en-US" sz="2000" u="sng" dirty="0" smtClean="0"/>
              <a:t>Every Living Things Has A Home</a:t>
            </a:r>
          </a:p>
          <a:p>
            <a:pPr marL="0" indent="0" algn="ctr">
              <a:buNone/>
            </a:pPr>
            <a:r>
              <a:rPr lang="en-US" sz="2000" u="sng" dirty="0">
                <a:hlinkClick r:id="rId4"/>
              </a:rPr>
              <a:t>http://www.e-learningforkids.org/environmental-skills/lesson/every-living-thing-has-a-home</a:t>
            </a:r>
            <a:r>
              <a:rPr lang="en-US" sz="2000" u="sng" dirty="0" smtClean="0">
                <a:hlinkClick r:id="rId4"/>
              </a:rPr>
              <a:t>/</a:t>
            </a:r>
            <a:endParaRPr lang="en-US" sz="2000" u="sng" dirty="0" smtClean="0"/>
          </a:p>
          <a:p>
            <a:pPr marL="0" indent="0" algn="ctr">
              <a:buNone/>
            </a:pPr>
            <a:endParaRPr lang="en-US" sz="2000" u="sng" dirty="0" smtClean="0"/>
          </a:p>
          <a:p>
            <a:pPr marL="0" indent="0" algn="ctr">
              <a:buNone/>
            </a:pPr>
            <a:r>
              <a:rPr lang="en-US" sz="2000" u="sng" dirty="0" smtClean="0"/>
              <a:t>Habitat Maker</a:t>
            </a:r>
          </a:p>
          <a:p>
            <a:pPr marL="0" indent="0" algn="ctr">
              <a:buNone/>
            </a:pPr>
            <a:r>
              <a:rPr lang="en-US" sz="2000" u="sng" dirty="0">
                <a:hlinkClick r:id="rId5"/>
              </a:rPr>
              <a:t>http://mrnussbaum.com/habitatmaker2</a:t>
            </a:r>
            <a:r>
              <a:rPr lang="en-US" sz="2000" u="sng" dirty="0" smtClean="0">
                <a:hlinkClick r:id="rId5"/>
              </a:rPr>
              <a:t>/</a:t>
            </a:r>
            <a:endParaRPr lang="en-US" sz="2000" u="sng" dirty="0" smtClean="0"/>
          </a:p>
          <a:p>
            <a:pPr marL="0" indent="0" algn="ctr">
              <a:buNone/>
            </a:pPr>
            <a:endParaRPr lang="en-US" sz="2000" u="sng" dirty="0" smtClean="0"/>
          </a:p>
        </p:txBody>
      </p:sp>
    </p:spTree>
    <p:extLst>
      <p:ext uri="{BB962C8B-B14F-4D97-AF65-F5344CB8AC3E}">
        <p14:creationId xmlns:p14="http://schemas.microsoft.com/office/powerpoint/2010/main" val="1033399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Set</a:t>
            </a:r>
            <a:endParaRPr lang="en-US" dirty="0"/>
          </a:p>
        </p:txBody>
      </p:sp>
      <p:sp>
        <p:nvSpPr>
          <p:cNvPr id="3" name="Content Placeholder 2"/>
          <p:cNvSpPr>
            <a:spLocks noGrp="1"/>
          </p:cNvSpPr>
          <p:nvPr>
            <p:ph sz="quarter" idx="1"/>
          </p:nvPr>
        </p:nvSpPr>
        <p:spPr/>
        <p:txBody>
          <a:bodyPr>
            <a:normAutofit fontScale="77500" lnSpcReduction="20000"/>
          </a:bodyPr>
          <a:lstStyle/>
          <a:p>
            <a:pPr marL="0" indent="0">
              <a:buNone/>
            </a:pPr>
            <a:r>
              <a:rPr lang="en-US" sz="1900" b="1" dirty="0" smtClean="0"/>
              <a:t>Grade level: </a:t>
            </a:r>
            <a:r>
              <a:rPr lang="en-US" sz="1900" dirty="0" smtClean="0"/>
              <a:t>Second grade</a:t>
            </a:r>
          </a:p>
          <a:p>
            <a:pPr marL="0" indent="0">
              <a:buNone/>
            </a:pPr>
            <a:r>
              <a:rPr lang="en-US" sz="1900" b="1" dirty="0" smtClean="0"/>
              <a:t>Subject: </a:t>
            </a:r>
            <a:r>
              <a:rPr lang="en-US" sz="1900" dirty="0" smtClean="0"/>
              <a:t>Life</a:t>
            </a:r>
            <a:r>
              <a:rPr lang="en-US" sz="1900" b="1" dirty="0" smtClean="0"/>
              <a:t> </a:t>
            </a:r>
            <a:r>
              <a:rPr lang="en-US" sz="1900" dirty="0" smtClean="0"/>
              <a:t>Science</a:t>
            </a:r>
          </a:p>
          <a:p>
            <a:pPr marL="0" indent="0">
              <a:buNone/>
            </a:pPr>
            <a:r>
              <a:rPr lang="en-US" sz="1900" b="1" dirty="0" smtClean="0"/>
              <a:t>Topic: </a:t>
            </a:r>
            <a:r>
              <a:rPr lang="en-US" sz="1900" dirty="0" smtClean="0"/>
              <a:t>Plant and Animal Habitats</a:t>
            </a:r>
          </a:p>
          <a:p>
            <a:pPr marL="0" indent="0">
              <a:buNone/>
            </a:pPr>
            <a:r>
              <a:rPr lang="en-US" sz="1900" b="1" dirty="0" smtClean="0"/>
              <a:t>Rationale: </a:t>
            </a:r>
          </a:p>
          <a:p>
            <a:pPr marL="0" indent="0">
              <a:buNone/>
            </a:pPr>
            <a:r>
              <a:rPr lang="en-US" sz="1800" dirty="0"/>
              <a:t>Our planet Earth is the home to many different types of plants and animals. All living </a:t>
            </a:r>
            <a:r>
              <a:rPr lang="en-US" sz="1800" dirty="0" smtClean="0"/>
              <a:t>organisms, </a:t>
            </a:r>
            <a:r>
              <a:rPr lang="en-US" sz="1800" dirty="0"/>
              <a:t>including humans, live within a particular habitat. Each unique habitat, land or water, contains specific features to support certain plant and animal populations. These plant and animal populations depend on one another in order to survive. </a:t>
            </a:r>
            <a:r>
              <a:rPr lang="en-US" sz="1800" dirty="0" smtClean="0"/>
              <a:t>The </a:t>
            </a:r>
            <a:r>
              <a:rPr lang="en-US" sz="1800" dirty="0"/>
              <a:t>interdependence between living </a:t>
            </a:r>
            <a:r>
              <a:rPr lang="en-US" sz="1800" dirty="0" smtClean="0"/>
              <a:t>organisms and their nonliving surroundings </a:t>
            </a:r>
            <a:r>
              <a:rPr lang="en-US" sz="1800" dirty="0"/>
              <a:t>can be altered by both human and natural influences. As lifelong learners, it is essential that students gain an understanding and respect of caring for the Earth’s environment in which they coincide with these plant and animal habitats</a:t>
            </a:r>
            <a:r>
              <a:rPr lang="en-US" sz="1800" dirty="0" smtClean="0"/>
              <a:t>.</a:t>
            </a:r>
            <a:endParaRPr lang="en-US" sz="1800" dirty="0"/>
          </a:p>
          <a:p>
            <a:pPr marL="0" indent="0">
              <a:buNone/>
            </a:pPr>
            <a:r>
              <a:rPr lang="en-US" sz="1900" b="1" dirty="0" smtClean="0"/>
              <a:t>Topic Objectives:</a:t>
            </a:r>
          </a:p>
          <a:p>
            <a:pPr marL="0" indent="0">
              <a:buNone/>
            </a:pPr>
            <a:r>
              <a:rPr lang="en-US" sz="1900" dirty="0" smtClean="0"/>
              <a:t>The students will be able to…</a:t>
            </a:r>
          </a:p>
          <a:p>
            <a:r>
              <a:rPr lang="en-US" sz="1900" dirty="0" smtClean="0"/>
              <a:t>Understand that habitats consist of living organisms and nonliving surroundings within a system.</a:t>
            </a:r>
          </a:p>
          <a:p>
            <a:r>
              <a:rPr lang="en-US" sz="1900" dirty="0" smtClean="0"/>
              <a:t>Recognize the interdependence of living organisms and their nonliving surrounding within a habitat.</a:t>
            </a:r>
          </a:p>
          <a:p>
            <a:r>
              <a:rPr lang="en-US" sz="1900" dirty="0" smtClean="0"/>
              <a:t>Recognize various habitats, land and water, on planet Earth.</a:t>
            </a:r>
          </a:p>
          <a:p>
            <a:r>
              <a:rPr lang="en-US" sz="1900" dirty="0" smtClean="0"/>
              <a:t>Identify the basic essential components needed for survival within a habitat: food, water, shelter or cover, and space.</a:t>
            </a:r>
          </a:p>
          <a:p>
            <a:r>
              <a:rPr lang="en-US" sz="1900" dirty="0" smtClean="0"/>
              <a:t>Understand that plant and animal habitats can change due to human and natural influences.</a:t>
            </a:r>
          </a:p>
          <a:p>
            <a:endParaRPr lang="en-US" sz="1900" dirty="0" smtClean="0"/>
          </a:p>
          <a:p>
            <a:endParaRPr lang="en-US" sz="1900" dirty="0" smtClean="0"/>
          </a:p>
          <a:p>
            <a:endParaRPr lang="en-US" dirty="0" smtClean="0"/>
          </a:p>
          <a:p>
            <a:pPr marL="0" indent="0">
              <a:buNone/>
            </a:pPr>
            <a:endParaRPr lang="en-US" dirty="0"/>
          </a:p>
        </p:txBody>
      </p:sp>
    </p:spTree>
    <p:extLst>
      <p:ext uri="{BB962C8B-B14F-4D97-AF65-F5344CB8AC3E}">
        <p14:creationId xmlns:p14="http://schemas.microsoft.com/office/powerpoint/2010/main" val="19145912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81000" y="1200150"/>
            <a:ext cx="2362200" cy="990600"/>
          </a:xfrm>
        </p:spPr>
        <p:txBody>
          <a:bodyPr/>
          <a:lstStyle/>
          <a:p>
            <a:pPr algn="ctr"/>
            <a:r>
              <a:rPr lang="en-US" i="1" dirty="0" smtClean="0"/>
              <a:t>Violet Mackerel’s Natural Habitat </a:t>
            </a:r>
            <a:r>
              <a:rPr lang="en-US" dirty="0"/>
              <a:t>by </a:t>
            </a:r>
            <a:r>
              <a:rPr lang="en-US" dirty="0" smtClean="0"/>
              <a:t>Anna Branford</a:t>
            </a:r>
            <a:endParaRPr lang="en-US" dirty="0"/>
          </a:p>
        </p:txBody>
      </p:sp>
      <p:sp>
        <p:nvSpPr>
          <p:cNvPr id="3" name="Content Placeholder 2"/>
          <p:cNvSpPr>
            <a:spLocks noGrp="1"/>
          </p:cNvSpPr>
          <p:nvPr>
            <p:ph type="body" idx="2"/>
          </p:nvPr>
        </p:nvSpPr>
        <p:spPr>
          <a:xfrm>
            <a:off x="381000" y="2139950"/>
            <a:ext cx="2362200" cy="4144963"/>
          </a:xfrm>
        </p:spPr>
        <p:txBody>
          <a:bodyPr/>
          <a:lstStyle/>
          <a:p>
            <a:pPr marL="0" indent="0" algn="ctr">
              <a:buNone/>
            </a:pPr>
            <a:r>
              <a:rPr lang="en-US" dirty="0" smtClean="0"/>
              <a:t>(Linguistic)</a:t>
            </a:r>
          </a:p>
          <a:p>
            <a:pPr marL="0" indent="0">
              <a:buNone/>
            </a:pPr>
            <a:endParaRPr lang="en-US" dirty="0" smtClean="0"/>
          </a:p>
          <a:p>
            <a:pPr marL="0" indent="0" algn="ctr">
              <a:buNone/>
            </a:pPr>
            <a:endParaRPr lang="en-US" dirty="0"/>
          </a:p>
        </p:txBody>
      </p:sp>
      <p:sp>
        <p:nvSpPr>
          <p:cNvPr id="16" name="Content Placeholder 15"/>
          <p:cNvSpPr>
            <a:spLocks noGrp="1"/>
          </p:cNvSpPr>
          <p:nvPr>
            <p:ph sz="quarter" idx="1"/>
          </p:nvPr>
        </p:nvSpPr>
        <p:spPr/>
        <p:txBody>
          <a:bodyPr>
            <a:normAutofit fontScale="92500" lnSpcReduction="10000"/>
          </a:bodyPr>
          <a:lstStyle/>
          <a:p>
            <a:pPr marL="0" indent="0">
              <a:buNone/>
            </a:pPr>
            <a:r>
              <a:rPr lang="en-US" sz="1700" dirty="0" smtClean="0"/>
              <a:t>Branford, A. (2013)</a:t>
            </a:r>
            <a:r>
              <a:rPr lang="en-US" sz="1700" dirty="0"/>
              <a:t>. </a:t>
            </a:r>
            <a:r>
              <a:rPr lang="en-US" sz="1700" i="1" dirty="0" smtClean="0"/>
              <a:t>Violet Mackerel’s natural habitat. </a:t>
            </a:r>
            <a:r>
              <a:rPr lang="en-US" sz="1700" dirty="0" smtClean="0"/>
              <a:t>New York, </a:t>
            </a:r>
            <a:r>
              <a:rPr lang="en-US" sz="1700" dirty="0" smtClean="0"/>
              <a:t>NY: </a:t>
            </a:r>
            <a:r>
              <a:rPr lang="en-US" sz="1700" dirty="0" err="1" smtClean="0"/>
              <a:t>Atheneum</a:t>
            </a:r>
            <a:r>
              <a:rPr lang="en-US" sz="1700" dirty="0" smtClean="0"/>
              <a:t> Books for Young Readers.</a:t>
            </a:r>
            <a:endParaRPr lang="en-US" sz="1700" dirty="0"/>
          </a:p>
          <a:p>
            <a:pPr marL="0" indent="0">
              <a:buNone/>
            </a:pPr>
            <a:endParaRPr lang="en-US" sz="1700" dirty="0"/>
          </a:p>
          <a:p>
            <a:pPr marL="0" indent="0">
              <a:buNone/>
            </a:pPr>
            <a:r>
              <a:rPr lang="en-US" sz="1700" dirty="0"/>
              <a:t>Level: </a:t>
            </a:r>
            <a:r>
              <a:rPr lang="en-US" sz="1700" dirty="0" smtClean="0"/>
              <a:t>Average-Above	Genre</a:t>
            </a:r>
            <a:r>
              <a:rPr lang="en-US" sz="1700" dirty="0"/>
              <a:t>: </a:t>
            </a:r>
            <a:r>
              <a:rPr lang="en-US" sz="1700" dirty="0" smtClean="0"/>
              <a:t>Fiction</a:t>
            </a:r>
          </a:p>
          <a:p>
            <a:pPr marL="0" indent="0">
              <a:buNone/>
            </a:pPr>
            <a:endParaRPr lang="en-US" sz="1700" dirty="0"/>
          </a:p>
          <a:p>
            <a:pPr marL="0" indent="0">
              <a:buNone/>
            </a:pPr>
            <a:r>
              <a:rPr lang="en-US" sz="1600" i="1" dirty="0" smtClean="0"/>
              <a:t>Violet Mackerel’s Natural Habitat</a:t>
            </a:r>
            <a:r>
              <a:rPr lang="en-US" sz="1600" dirty="0" smtClean="0"/>
              <a:t> </a:t>
            </a:r>
            <a:r>
              <a:rPr lang="en-US" sz="1600" dirty="0"/>
              <a:t>is a </a:t>
            </a:r>
            <a:r>
              <a:rPr lang="en-US" sz="1600" dirty="0" smtClean="0"/>
              <a:t>fictional </a:t>
            </a:r>
            <a:r>
              <a:rPr lang="en-US" sz="1600" dirty="0"/>
              <a:t>text </a:t>
            </a:r>
            <a:r>
              <a:rPr lang="en-US" sz="1600" dirty="0" smtClean="0"/>
              <a:t>about a seven year old girl and her relationship with a ladybug named Small Gloria. Victoria finds Small Gloria in a garden. She decides to create a new habitat for Small Gloria in a jar and feeds her cheese toast. One </a:t>
            </a:r>
            <a:r>
              <a:rPr lang="en-US" sz="1600" dirty="0" smtClean="0"/>
              <a:t>morning, </a:t>
            </a:r>
            <a:r>
              <a:rPr lang="en-US" sz="1600" dirty="0" smtClean="0"/>
              <a:t>Violet finds Small Gloria upside down in her jar. Violet learns that living things need to grow and live within their natural habitats. Through this experience, Violet begins to appreciate her own habitat with her big sister, Nicola.</a:t>
            </a:r>
          </a:p>
          <a:p>
            <a:pPr marL="0" indent="0">
              <a:buNone/>
            </a:pPr>
            <a:endParaRPr lang="en-US" sz="1600" dirty="0"/>
          </a:p>
          <a:p>
            <a:pPr marL="0" indent="0">
              <a:buNone/>
            </a:pPr>
            <a:r>
              <a:rPr lang="en-US" sz="1600" dirty="0" smtClean="0"/>
              <a:t>This text provides readers with a meaningful purpose, that they can easily recognize. All living organisms live and grow best within their natural habitats, just like children. A child’s home is a place where they live, learn, and grow. Although it may be tempting to have an insect, such as a ladybug, as a pet, it is best to leave it where it belongs. The text allows students to make connections with Violet and foster an appreciation for their own unique habitats.</a:t>
            </a:r>
          </a:p>
          <a:p>
            <a:pPr marL="0" indent="0">
              <a:buNone/>
            </a:pPr>
            <a:endParaRPr lang="en-US" sz="1700" dirty="0"/>
          </a:p>
          <a:p>
            <a:pPr marL="0" indent="0">
              <a:buNone/>
            </a:pPr>
            <a:endParaRPr lang="en-US" sz="1700" dirty="0" smtClean="0"/>
          </a:p>
          <a:p>
            <a:pPr marL="0" indent="0">
              <a:buNone/>
            </a:pPr>
            <a:endParaRPr lang="en-US" sz="1700" dirty="0"/>
          </a:p>
        </p:txBody>
      </p:sp>
      <p:pic>
        <p:nvPicPr>
          <p:cNvPr id="2" name="Picture 1"/>
          <p:cNvPicPr>
            <a:picLocks noChangeAspect="1"/>
          </p:cNvPicPr>
          <p:nvPr/>
        </p:nvPicPr>
        <p:blipFill>
          <a:blip r:embed="rId2"/>
          <a:stretch>
            <a:fillRect/>
          </a:stretch>
        </p:blipFill>
        <p:spPr>
          <a:xfrm>
            <a:off x="381000" y="2749550"/>
            <a:ext cx="2362201" cy="3049125"/>
          </a:xfrm>
          <a:prstGeom prst="rect">
            <a:avLst/>
          </a:prstGeom>
        </p:spPr>
      </p:pic>
    </p:spTree>
    <p:extLst>
      <p:ext uri="{BB962C8B-B14F-4D97-AF65-F5344CB8AC3E}">
        <p14:creationId xmlns:p14="http://schemas.microsoft.com/office/powerpoint/2010/main" val="19391998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pPr algn="ctr"/>
            <a:r>
              <a:rPr lang="en-US" dirty="0" smtClean="0"/>
              <a:t>Habitats Poem</a:t>
            </a:r>
            <a:endParaRPr lang="en-US" dirty="0"/>
          </a:p>
        </p:txBody>
      </p:sp>
      <p:sp>
        <p:nvSpPr>
          <p:cNvPr id="3" name="Content Placeholder 2"/>
          <p:cNvSpPr>
            <a:spLocks noGrp="1"/>
          </p:cNvSpPr>
          <p:nvPr>
            <p:ph type="body" idx="2"/>
          </p:nvPr>
        </p:nvSpPr>
        <p:spPr/>
        <p:txBody>
          <a:bodyPr/>
          <a:lstStyle/>
          <a:p>
            <a:pPr marL="0" indent="0" algn="ctr">
              <a:buNone/>
            </a:pPr>
            <a:r>
              <a:rPr lang="en-US" dirty="0" smtClean="0"/>
              <a:t>(Linguistic)</a:t>
            </a:r>
          </a:p>
          <a:p>
            <a:pPr marL="0" indent="0">
              <a:buNone/>
            </a:pPr>
            <a:endParaRPr lang="en-US" dirty="0" smtClean="0"/>
          </a:p>
          <a:p>
            <a:pPr marL="0" indent="0" algn="ctr">
              <a:buNone/>
            </a:pPr>
            <a:endParaRPr lang="en-US" dirty="0"/>
          </a:p>
        </p:txBody>
      </p:sp>
      <p:sp>
        <p:nvSpPr>
          <p:cNvPr id="25" name="Content Placeholder 24"/>
          <p:cNvSpPr>
            <a:spLocks noGrp="1"/>
          </p:cNvSpPr>
          <p:nvPr>
            <p:ph sz="quarter" idx="1"/>
          </p:nvPr>
        </p:nvSpPr>
        <p:spPr/>
        <p:txBody>
          <a:bodyPr>
            <a:normAutofit fontScale="85000" lnSpcReduction="20000"/>
          </a:bodyPr>
          <a:lstStyle/>
          <a:p>
            <a:pPr marL="0" indent="0">
              <a:buNone/>
            </a:pPr>
            <a:r>
              <a:rPr lang="en-US" sz="1800" dirty="0" smtClean="0"/>
              <a:t>Clausen, T. (2012). Habitats poem. </a:t>
            </a:r>
            <a:r>
              <a:rPr lang="en-US" sz="1800" dirty="0"/>
              <a:t>Retrieved </a:t>
            </a:r>
            <a:r>
              <a:rPr lang="en-US" sz="1800" dirty="0" smtClean="0"/>
              <a:t>from </a:t>
            </a:r>
            <a:r>
              <a:rPr lang="en-US" sz="1800" dirty="0" smtClean="0">
                <a:hlinkClick r:id="rId2"/>
              </a:rPr>
              <a:t>www.dragonfliesinfirst.com</a:t>
            </a:r>
            <a:endParaRPr lang="en-US" sz="1800" dirty="0" smtClean="0"/>
          </a:p>
          <a:p>
            <a:pPr marL="0" indent="0">
              <a:buNone/>
            </a:pPr>
            <a:endParaRPr lang="en-US" sz="1800" dirty="0"/>
          </a:p>
          <a:p>
            <a:pPr marL="0" indent="0">
              <a:buNone/>
            </a:pPr>
            <a:r>
              <a:rPr lang="en-US" sz="1800" dirty="0"/>
              <a:t>Level: </a:t>
            </a:r>
            <a:r>
              <a:rPr lang="en-US" sz="1800" dirty="0" smtClean="0"/>
              <a:t>All		Genre</a:t>
            </a:r>
            <a:r>
              <a:rPr lang="en-US" sz="1800" dirty="0"/>
              <a:t>: </a:t>
            </a:r>
            <a:r>
              <a:rPr lang="en-US" sz="1800" dirty="0" smtClean="0"/>
              <a:t>Poetry</a:t>
            </a:r>
            <a:endParaRPr lang="en-US" sz="1800" dirty="0"/>
          </a:p>
          <a:p>
            <a:pPr marL="0" indent="0">
              <a:buNone/>
            </a:pPr>
            <a:endParaRPr lang="en-US" sz="1800" dirty="0"/>
          </a:p>
          <a:p>
            <a:pPr marL="0" indent="0">
              <a:buNone/>
            </a:pPr>
            <a:r>
              <a:rPr lang="en-US" sz="1800" i="1" dirty="0" smtClean="0"/>
              <a:t>Habitats</a:t>
            </a:r>
            <a:r>
              <a:rPr lang="en-US" sz="1800" dirty="0" smtClean="0"/>
              <a:t> </a:t>
            </a:r>
            <a:r>
              <a:rPr lang="en-US" sz="1800" dirty="0"/>
              <a:t>is a </a:t>
            </a:r>
            <a:r>
              <a:rPr lang="en-US" sz="1800" dirty="0" smtClean="0"/>
              <a:t>rhythmic poem about various animal homes. The poem includes animals such as birds, a bear, monkeys, a frog, dogs, and cats. All of the animals within the poem live in different homes or habitats, both on land and on water. This short poem fosters that fact that animals live in many habitats. This poem is excellent for both echo and choral reading.</a:t>
            </a:r>
          </a:p>
          <a:p>
            <a:pPr marL="0" indent="0">
              <a:buNone/>
            </a:pPr>
            <a:endParaRPr lang="en-US" sz="1800" dirty="0"/>
          </a:p>
          <a:p>
            <a:pPr marL="0" indent="0">
              <a:buNone/>
            </a:pPr>
            <a:r>
              <a:rPr lang="en-US" sz="1800" dirty="0" smtClean="0"/>
              <a:t>This poem includes many common animals known to children. The students can make predictions as to which home each animal lives in: a nest, a den, a tree, and a log. In order for students to make these predictions, they must activate their prior knowledge of these animals. The students  can also make text to self connections if these types of animals live within their habitats, especially within their own home if their families have dogs or cats.</a:t>
            </a:r>
          </a:p>
          <a:p>
            <a:pPr marL="0" indent="0">
              <a:buNone/>
            </a:pPr>
            <a:endParaRPr lang="en-US" sz="1800" i="1" dirty="0"/>
          </a:p>
          <a:p>
            <a:pPr marL="0" indent="0">
              <a:buNone/>
            </a:pPr>
            <a:r>
              <a:rPr lang="en-US" sz="1800" b="1" i="1" dirty="0" smtClean="0"/>
              <a:t>“Home, sweet home! Home, sweet animal home! Birds like to rest in a twiggy nest. A brown bear loves it when he can sleep in his den. Monkeys swing free high in a tree! The tiny frog lives on a log. Is your home the home for dogs or cats? Animals have many habitats!”</a:t>
            </a:r>
          </a:p>
        </p:txBody>
      </p:sp>
      <p:pic>
        <p:nvPicPr>
          <p:cNvPr id="28" name="Picture 27"/>
          <p:cNvPicPr>
            <a:picLocks noChangeAspect="1"/>
          </p:cNvPicPr>
          <p:nvPr/>
        </p:nvPicPr>
        <p:blipFill>
          <a:blip r:embed="rId3"/>
          <a:stretch>
            <a:fillRect/>
          </a:stretch>
        </p:blipFill>
        <p:spPr>
          <a:xfrm>
            <a:off x="224225" y="2464668"/>
            <a:ext cx="2594417" cy="3357480"/>
          </a:xfrm>
          <a:prstGeom prst="rect">
            <a:avLst/>
          </a:prstGeom>
        </p:spPr>
      </p:pic>
    </p:spTree>
    <p:extLst>
      <p:ext uri="{BB962C8B-B14F-4D97-AF65-F5344CB8AC3E}">
        <p14:creationId xmlns:p14="http://schemas.microsoft.com/office/powerpoint/2010/main" val="21179452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81000" y="1533525"/>
            <a:ext cx="2362200" cy="990600"/>
          </a:xfrm>
        </p:spPr>
        <p:txBody>
          <a:bodyPr/>
          <a:lstStyle/>
          <a:p>
            <a:pPr algn="ctr"/>
            <a:r>
              <a:rPr lang="en-US" i="1" dirty="0" smtClean="0"/>
              <a:t>Around the World: Who’s Been Here? </a:t>
            </a:r>
            <a:r>
              <a:rPr lang="en-US" dirty="0" smtClean="0"/>
              <a:t>By Lindsay Barrett George</a:t>
            </a:r>
            <a:endParaRPr lang="en-US" dirty="0"/>
          </a:p>
        </p:txBody>
      </p:sp>
      <p:sp>
        <p:nvSpPr>
          <p:cNvPr id="3" name="Content Placeholder 2"/>
          <p:cNvSpPr>
            <a:spLocks noGrp="1"/>
          </p:cNvSpPr>
          <p:nvPr>
            <p:ph type="body" idx="2"/>
          </p:nvPr>
        </p:nvSpPr>
        <p:spPr>
          <a:xfrm>
            <a:off x="381000" y="2489200"/>
            <a:ext cx="2362200" cy="4144963"/>
          </a:xfrm>
        </p:spPr>
        <p:txBody>
          <a:bodyPr/>
          <a:lstStyle/>
          <a:p>
            <a:pPr marL="0" indent="0" algn="ctr">
              <a:buNone/>
            </a:pPr>
            <a:r>
              <a:rPr lang="en-US" dirty="0" smtClean="0"/>
              <a:t>(Linguistic)</a:t>
            </a:r>
          </a:p>
          <a:p>
            <a:pPr marL="0" indent="0">
              <a:buNone/>
            </a:pPr>
            <a:endParaRPr lang="en-US" dirty="0" smtClean="0"/>
          </a:p>
          <a:p>
            <a:pPr marL="0" indent="0" algn="ctr">
              <a:buNone/>
            </a:pPr>
            <a:endParaRPr lang="en-US" dirty="0"/>
          </a:p>
        </p:txBody>
      </p:sp>
      <p:sp>
        <p:nvSpPr>
          <p:cNvPr id="16" name="Content Placeholder 15"/>
          <p:cNvSpPr>
            <a:spLocks noGrp="1"/>
          </p:cNvSpPr>
          <p:nvPr>
            <p:ph sz="quarter" idx="1"/>
          </p:nvPr>
        </p:nvSpPr>
        <p:spPr/>
        <p:txBody>
          <a:bodyPr>
            <a:normAutofit fontScale="85000" lnSpcReduction="10000"/>
          </a:bodyPr>
          <a:lstStyle/>
          <a:p>
            <a:pPr marL="0" indent="0">
              <a:buNone/>
            </a:pPr>
            <a:r>
              <a:rPr lang="en-US" sz="1700" dirty="0" smtClean="0"/>
              <a:t>George, L. B. (1999)</a:t>
            </a:r>
            <a:r>
              <a:rPr lang="en-US" sz="1700" dirty="0"/>
              <a:t>. </a:t>
            </a:r>
            <a:r>
              <a:rPr lang="en-US" sz="1700" i="1" dirty="0" smtClean="0"/>
              <a:t>Around the world: who’s been here?. </a:t>
            </a:r>
            <a:r>
              <a:rPr lang="en-US" sz="1700" dirty="0"/>
              <a:t>New York, </a:t>
            </a:r>
            <a:r>
              <a:rPr lang="en-US" sz="1700" dirty="0" smtClean="0"/>
              <a:t>NY: </a:t>
            </a:r>
            <a:r>
              <a:rPr lang="en-US" sz="1700" dirty="0" smtClean="0"/>
              <a:t>Greenwillow Books.</a:t>
            </a:r>
            <a:endParaRPr lang="en-US" sz="1700" dirty="0"/>
          </a:p>
          <a:p>
            <a:pPr marL="0" indent="0">
              <a:buNone/>
            </a:pPr>
            <a:endParaRPr lang="en-US" sz="1700" dirty="0"/>
          </a:p>
          <a:p>
            <a:pPr marL="0" indent="0">
              <a:buNone/>
            </a:pPr>
            <a:r>
              <a:rPr lang="en-US" sz="1700" dirty="0"/>
              <a:t>Level: </a:t>
            </a:r>
            <a:r>
              <a:rPr lang="en-US" sz="1700" dirty="0" smtClean="0"/>
              <a:t>All		Genre</a:t>
            </a:r>
            <a:r>
              <a:rPr lang="en-US" sz="1700" dirty="0"/>
              <a:t>: </a:t>
            </a:r>
            <a:r>
              <a:rPr lang="en-US" sz="1700" dirty="0" smtClean="0"/>
              <a:t>Picture Book</a:t>
            </a:r>
            <a:endParaRPr lang="en-US" sz="1700" dirty="0"/>
          </a:p>
          <a:p>
            <a:pPr marL="0" indent="0">
              <a:buNone/>
            </a:pPr>
            <a:endParaRPr lang="en-US" sz="1700" i="1" dirty="0"/>
          </a:p>
          <a:p>
            <a:pPr marL="0" indent="0">
              <a:buNone/>
            </a:pPr>
            <a:r>
              <a:rPr lang="en-US" sz="1700" i="1" dirty="0" smtClean="0"/>
              <a:t>Around the World: Who’s Been Here </a:t>
            </a:r>
            <a:r>
              <a:rPr lang="en-US" sz="1700" dirty="0" smtClean="0"/>
              <a:t>is one of many picture books in the </a:t>
            </a:r>
            <a:r>
              <a:rPr lang="en-US" sz="1700" i="1" dirty="0" smtClean="0"/>
              <a:t>Who’s Been Here </a:t>
            </a:r>
            <a:r>
              <a:rPr lang="en-US" sz="1700" dirty="0" smtClean="0"/>
              <a:t>series. The reader follows Miss Lewis as she travels the world. Animals, plants, and habitats are captured and described through pictures, sketches, and letters that Miss Lewis sends to her students. Students explore each page by answering the question, “Who’s been here?”.</a:t>
            </a:r>
          </a:p>
          <a:p>
            <a:pPr marL="0" indent="0">
              <a:buNone/>
            </a:pPr>
            <a:endParaRPr lang="en-US" sz="1700" dirty="0"/>
          </a:p>
          <a:p>
            <a:pPr marL="0" indent="0">
              <a:buNone/>
            </a:pPr>
            <a:r>
              <a:rPr lang="en-US" sz="1600" dirty="0" smtClean="0"/>
              <a:t>This text includes many animals in a variety of habitats. </a:t>
            </a:r>
            <a:r>
              <a:rPr lang="en-US" sz="1600" dirty="0"/>
              <a:t>The </a:t>
            </a:r>
            <a:r>
              <a:rPr lang="en-US" sz="1600" dirty="0" smtClean="0"/>
              <a:t>students must activate their prior knowledge in order to answer the question, “Who’s been here?”. Descriptive clues are given on each question page to help students visualize the corresponding animal, before reading the correct answer. This allows students to predict which animal will be found of the following page.</a:t>
            </a:r>
          </a:p>
          <a:p>
            <a:pPr marL="0" indent="0">
              <a:buNone/>
            </a:pPr>
            <a:endParaRPr lang="en-US" sz="1700" i="1" dirty="0" smtClean="0"/>
          </a:p>
          <a:p>
            <a:pPr marL="0" indent="0">
              <a:buNone/>
            </a:pPr>
            <a:r>
              <a:rPr lang="en-US" sz="1700" u="sng" dirty="0" smtClean="0"/>
              <a:t>Additional Picture Books by Lindsay Barrett George (Habitats):</a:t>
            </a:r>
          </a:p>
          <a:p>
            <a:r>
              <a:rPr lang="en-US" sz="1700" i="1" dirty="0" smtClean="0"/>
              <a:t>In the Woods: Who’s Been Here? </a:t>
            </a:r>
            <a:r>
              <a:rPr lang="en-US" sz="1700" dirty="0" smtClean="0"/>
              <a:t>(1995)</a:t>
            </a:r>
            <a:endParaRPr lang="en-US" sz="1700" i="1" dirty="0" smtClean="0"/>
          </a:p>
          <a:p>
            <a:r>
              <a:rPr lang="en-US" sz="1700" i="1" dirty="0" smtClean="0"/>
              <a:t>In the Snow: Who’s Been Here? </a:t>
            </a:r>
            <a:r>
              <a:rPr lang="en-US" sz="1700" dirty="0" smtClean="0"/>
              <a:t>(1995)</a:t>
            </a:r>
          </a:p>
          <a:p>
            <a:r>
              <a:rPr lang="en-US" sz="1700" i="1" dirty="0"/>
              <a:t>Around the Pond: Who’s Been Here? </a:t>
            </a:r>
            <a:r>
              <a:rPr lang="en-US" sz="1700" dirty="0"/>
              <a:t>(1996</a:t>
            </a:r>
            <a:r>
              <a:rPr lang="en-US" sz="1700" dirty="0" smtClean="0"/>
              <a:t>)</a:t>
            </a:r>
            <a:endParaRPr lang="en-US" sz="1700" i="1" dirty="0" smtClean="0"/>
          </a:p>
          <a:p>
            <a:r>
              <a:rPr lang="en-US" sz="1700" i="1" dirty="0" smtClean="0"/>
              <a:t>In the Garden: Who’s Been Here? </a:t>
            </a:r>
            <a:r>
              <a:rPr lang="en-US" sz="1700" dirty="0" smtClean="0"/>
              <a:t>(2006)</a:t>
            </a:r>
            <a:endParaRPr lang="en-US" sz="1700" i="1" dirty="0"/>
          </a:p>
        </p:txBody>
      </p:sp>
      <p:pic>
        <p:nvPicPr>
          <p:cNvPr id="2" name="Picture 1"/>
          <p:cNvPicPr>
            <a:picLocks noChangeAspect="1"/>
          </p:cNvPicPr>
          <p:nvPr/>
        </p:nvPicPr>
        <p:blipFill>
          <a:blip r:embed="rId2"/>
          <a:stretch>
            <a:fillRect/>
          </a:stretch>
        </p:blipFill>
        <p:spPr>
          <a:xfrm>
            <a:off x="351431" y="3080274"/>
            <a:ext cx="2360019" cy="2841101"/>
          </a:xfrm>
          <a:prstGeom prst="rect">
            <a:avLst/>
          </a:prstGeom>
        </p:spPr>
      </p:pic>
    </p:spTree>
    <p:extLst>
      <p:ext uri="{BB962C8B-B14F-4D97-AF65-F5344CB8AC3E}">
        <p14:creationId xmlns:p14="http://schemas.microsoft.com/office/powerpoint/2010/main" val="19391998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pPr algn="ctr"/>
            <a:r>
              <a:rPr lang="en-US" i="1" dirty="0" smtClean="0"/>
              <a:t>A Life in the Wild </a:t>
            </a:r>
            <a:r>
              <a:rPr lang="en-US" dirty="0"/>
              <a:t>By </a:t>
            </a:r>
            <a:r>
              <a:rPr lang="en-US" dirty="0" smtClean="0"/>
              <a:t>Pamela S. Turner</a:t>
            </a:r>
            <a:endParaRPr lang="en-US" dirty="0"/>
          </a:p>
        </p:txBody>
      </p:sp>
      <p:sp>
        <p:nvSpPr>
          <p:cNvPr id="3" name="Content Placeholder 2"/>
          <p:cNvSpPr>
            <a:spLocks noGrp="1"/>
          </p:cNvSpPr>
          <p:nvPr>
            <p:ph type="body" idx="2"/>
          </p:nvPr>
        </p:nvSpPr>
        <p:spPr>
          <a:xfrm>
            <a:off x="381000" y="1838325"/>
            <a:ext cx="2362200" cy="4144963"/>
          </a:xfrm>
        </p:spPr>
        <p:txBody>
          <a:bodyPr/>
          <a:lstStyle/>
          <a:p>
            <a:pPr marL="0" indent="0" algn="ctr">
              <a:buNone/>
            </a:pPr>
            <a:r>
              <a:rPr lang="en-US" dirty="0" smtClean="0"/>
              <a:t>(Linguistic)</a:t>
            </a:r>
          </a:p>
          <a:p>
            <a:pPr marL="0" indent="0">
              <a:buNone/>
            </a:pPr>
            <a:endParaRPr lang="en-US" dirty="0" smtClean="0"/>
          </a:p>
          <a:p>
            <a:pPr marL="0" indent="0" algn="ctr">
              <a:buNone/>
            </a:pPr>
            <a:endParaRPr lang="en-US" dirty="0"/>
          </a:p>
        </p:txBody>
      </p:sp>
      <p:sp>
        <p:nvSpPr>
          <p:cNvPr id="16" name="Content Placeholder 15"/>
          <p:cNvSpPr>
            <a:spLocks noGrp="1"/>
          </p:cNvSpPr>
          <p:nvPr>
            <p:ph sz="quarter" idx="1"/>
          </p:nvPr>
        </p:nvSpPr>
        <p:spPr/>
        <p:txBody>
          <a:bodyPr>
            <a:normAutofit fontScale="92500" lnSpcReduction="20000"/>
          </a:bodyPr>
          <a:lstStyle/>
          <a:p>
            <a:pPr marL="0" indent="0">
              <a:buNone/>
            </a:pPr>
            <a:r>
              <a:rPr lang="en-US" sz="1700" dirty="0" smtClean="0"/>
              <a:t>Turner, P. S. </a:t>
            </a:r>
            <a:r>
              <a:rPr lang="en-US" sz="1700" dirty="0"/>
              <a:t>(</a:t>
            </a:r>
            <a:r>
              <a:rPr lang="en-US" sz="1700" dirty="0" smtClean="0"/>
              <a:t>2008)</a:t>
            </a:r>
            <a:r>
              <a:rPr lang="en-US" sz="1700" dirty="0"/>
              <a:t>. </a:t>
            </a:r>
            <a:r>
              <a:rPr lang="en-US" sz="1700" i="1" dirty="0" smtClean="0"/>
              <a:t>A life in the wild. </a:t>
            </a:r>
            <a:r>
              <a:rPr lang="en-US" sz="1700" dirty="0" smtClean="0"/>
              <a:t>New York, </a:t>
            </a:r>
            <a:r>
              <a:rPr lang="en-US" sz="1700" dirty="0" smtClean="0"/>
              <a:t>NY: </a:t>
            </a:r>
            <a:r>
              <a:rPr lang="en-US" sz="1700" dirty="0" smtClean="0"/>
              <a:t>Farrar, Stratus, and Giroux.</a:t>
            </a:r>
            <a:endParaRPr lang="en-US" sz="1700" dirty="0"/>
          </a:p>
          <a:p>
            <a:pPr marL="0" indent="0">
              <a:buNone/>
            </a:pPr>
            <a:endParaRPr lang="en-US" sz="1700" dirty="0"/>
          </a:p>
          <a:p>
            <a:pPr marL="0" indent="0">
              <a:buNone/>
            </a:pPr>
            <a:r>
              <a:rPr lang="en-US" sz="1700" dirty="0"/>
              <a:t>Level: </a:t>
            </a:r>
            <a:r>
              <a:rPr lang="en-US" sz="1700" dirty="0" smtClean="0"/>
              <a:t>Above	Genre</a:t>
            </a:r>
            <a:r>
              <a:rPr lang="en-US" sz="1700" dirty="0"/>
              <a:t>: </a:t>
            </a:r>
            <a:r>
              <a:rPr lang="en-US" sz="1700" dirty="0" smtClean="0"/>
              <a:t>Biography</a:t>
            </a:r>
            <a:endParaRPr lang="en-US" sz="1700" dirty="0"/>
          </a:p>
          <a:p>
            <a:endParaRPr lang="en-US" sz="1700" dirty="0" smtClean="0"/>
          </a:p>
          <a:p>
            <a:pPr marL="0" indent="0">
              <a:buNone/>
            </a:pPr>
            <a:r>
              <a:rPr lang="en-US" sz="1700" i="1" dirty="0" smtClean="0"/>
              <a:t>A Life in the Wild </a:t>
            </a:r>
            <a:r>
              <a:rPr lang="en-US" sz="1700" dirty="0" smtClean="0"/>
              <a:t>is a biography about George Schaller’s fifty year struggle to save the world’s last great wild beasts and their environments. George Schaller proved that it </a:t>
            </a:r>
            <a:r>
              <a:rPr lang="en-US" sz="1700" dirty="0" smtClean="0"/>
              <a:t>is </a:t>
            </a:r>
            <a:r>
              <a:rPr lang="en-US" sz="1700" dirty="0" smtClean="0"/>
              <a:t>possible to explore and study wild animals within their habitats. Throughout his mission, he</a:t>
            </a:r>
            <a:r>
              <a:rPr lang="en-US" sz="1700" dirty="0"/>
              <a:t> </a:t>
            </a:r>
            <a:r>
              <a:rPr lang="en-US" sz="1700" dirty="0" smtClean="0"/>
              <a:t>traveled to several locations: Alaska, Africa, India, Asia, and many more. He has study wild animals such as grizzly bears, gorillas, lions, tigers, snow leopards, etc. His mission led him to advocate for animal protection for over </a:t>
            </a:r>
            <a:r>
              <a:rPr lang="en-US" sz="1700" dirty="0" smtClean="0"/>
              <a:t>190,000 </a:t>
            </a:r>
            <a:r>
              <a:rPr lang="en-US" sz="1700" dirty="0" smtClean="0"/>
              <a:t>square miles of habitats around the world.</a:t>
            </a:r>
          </a:p>
          <a:p>
            <a:pPr marL="0" indent="0">
              <a:buNone/>
            </a:pPr>
            <a:endParaRPr lang="en-US" sz="1700" dirty="0"/>
          </a:p>
          <a:p>
            <a:pPr marL="0" indent="0">
              <a:buNone/>
            </a:pPr>
            <a:r>
              <a:rPr lang="en-US" sz="1700" dirty="0" smtClean="0"/>
              <a:t>This text takes readers on an incredible authentic adventure. </a:t>
            </a:r>
            <a:r>
              <a:rPr lang="en-US" sz="1700" i="1" dirty="0" smtClean="0"/>
              <a:t>A Life in the Wild </a:t>
            </a:r>
            <a:r>
              <a:rPr lang="en-US" sz="1700" dirty="0" smtClean="0"/>
              <a:t>contains George Schaller’s journey, experiences, photos, and descriptions of the animal habitats. The students can ask questions about the text before, during, and after reading George Schaller’s biography. The text allows students to determine the importance of his journey to conserve wild animal habitats.</a:t>
            </a:r>
            <a:endParaRPr lang="en-US" sz="1700" dirty="0"/>
          </a:p>
        </p:txBody>
      </p:sp>
      <p:pic>
        <p:nvPicPr>
          <p:cNvPr id="2" name="Picture 1"/>
          <p:cNvPicPr>
            <a:picLocks noChangeAspect="1"/>
          </p:cNvPicPr>
          <p:nvPr/>
        </p:nvPicPr>
        <p:blipFill>
          <a:blip r:embed="rId2"/>
          <a:stretch>
            <a:fillRect/>
          </a:stretch>
        </p:blipFill>
        <p:spPr>
          <a:xfrm>
            <a:off x="254000" y="2400300"/>
            <a:ext cx="2539441" cy="3330575"/>
          </a:xfrm>
          <a:prstGeom prst="rect">
            <a:avLst/>
          </a:prstGeom>
        </p:spPr>
      </p:pic>
    </p:spTree>
    <p:extLst>
      <p:ext uri="{BB962C8B-B14F-4D97-AF65-F5344CB8AC3E}">
        <p14:creationId xmlns:p14="http://schemas.microsoft.com/office/powerpoint/2010/main" val="19391998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62568" y="1510299"/>
            <a:ext cx="2362200" cy="990600"/>
          </a:xfrm>
        </p:spPr>
        <p:txBody>
          <a:bodyPr/>
          <a:lstStyle/>
          <a:p>
            <a:pPr algn="ctr"/>
            <a:r>
              <a:rPr lang="en-US" i="1" dirty="0" smtClean="0"/>
              <a:t>Crinkleroot’s Guide to </a:t>
            </a:r>
            <a:br>
              <a:rPr lang="en-US" i="1" dirty="0" smtClean="0"/>
            </a:br>
            <a:r>
              <a:rPr lang="en-US" i="1" dirty="0" smtClean="0"/>
              <a:t>Knowing Animal Habitats </a:t>
            </a:r>
            <a:r>
              <a:rPr lang="en-US" dirty="0" smtClean="0"/>
              <a:t>by Jim </a:t>
            </a:r>
            <a:r>
              <a:rPr lang="en-US" dirty="0" err="1" smtClean="0"/>
              <a:t>Arnosky</a:t>
            </a:r>
            <a:endParaRPr lang="en-US" dirty="0"/>
          </a:p>
        </p:txBody>
      </p:sp>
      <p:sp>
        <p:nvSpPr>
          <p:cNvPr id="3" name="Content Placeholder 2"/>
          <p:cNvSpPr>
            <a:spLocks noGrp="1"/>
          </p:cNvSpPr>
          <p:nvPr>
            <p:ph type="body" idx="2"/>
          </p:nvPr>
        </p:nvSpPr>
        <p:spPr>
          <a:xfrm>
            <a:off x="289045" y="2410756"/>
            <a:ext cx="2362200" cy="4144963"/>
          </a:xfrm>
        </p:spPr>
        <p:txBody>
          <a:bodyPr/>
          <a:lstStyle/>
          <a:p>
            <a:pPr marL="0" indent="0" algn="ctr">
              <a:buNone/>
            </a:pPr>
            <a:r>
              <a:rPr lang="en-US" dirty="0" smtClean="0"/>
              <a:t>(Linguistic)</a:t>
            </a:r>
          </a:p>
          <a:p>
            <a:pPr marL="0" indent="0" algn="ctr">
              <a:buNone/>
            </a:pPr>
            <a:endParaRPr lang="en-US" dirty="0" smtClean="0"/>
          </a:p>
          <a:p>
            <a:pPr marL="0" indent="0" algn="ctr">
              <a:buNone/>
            </a:pPr>
            <a:endParaRPr lang="en-US" dirty="0"/>
          </a:p>
        </p:txBody>
      </p:sp>
      <p:sp>
        <p:nvSpPr>
          <p:cNvPr id="16" name="Content Placeholder 15"/>
          <p:cNvSpPr>
            <a:spLocks noGrp="1"/>
          </p:cNvSpPr>
          <p:nvPr>
            <p:ph sz="quarter" idx="1"/>
          </p:nvPr>
        </p:nvSpPr>
        <p:spPr/>
        <p:txBody>
          <a:bodyPr>
            <a:normAutofit fontScale="85000" lnSpcReduction="10000"/>
          </a:bodyPr>
          <a:lstStyle/>
          <a:p>
            <a:pPr marL="0" indent="0">
              <a:buNone/>
            </a:pPr>
            <a:r>
              <a:rPr lang="en-US" sz="1800" dirty="0" err="1" smtClean="0"/>
              <a:t>Arnosky</a:t>
            </a:r>
            <a:r>
              <a:rPr lang="en-US" sz="1800" dirty="0" smtClean="0"/>
              <a:t>, J. (1997). </a:t>
            </a:r>
            <a:r>
              <a:rPr lang="en-US" sz="1800" i="1" dirty="0" smtClean="0"/>
              <a:t>Crinkleroot’s guide to knowing </a:t>
            </a:r>
            <a:r>
              <a:rPr lang="en-US" sz="1800" i="1" dirty="0"/>
              <a:t>a</a:t>
            </a:r>
            <a:r>
              <a:rPr lang="en-US" sz="1800" i="1" dirty="0" smtClean="0"/>
              <a:t>nimal habitats. </a:t>
            </a:r>
            <a:r>
              <a:rPr lang="en-US" sz="1800" dirty="0" smtClean="0"/>
              <a:t>New York, </a:t>
            </a:r>
            <a:r>
              <a:rPr lang="en-US" sz="1800" dirty="0" smtClean="0"/>
              <a:t>NY: </a:t>
            </a:r>
            <a:r>
              <a:rPr lang="en-US" sz="1800" dirty="0" smtClean="0"/>
              <a:t>Simon &amp; Schuster Books for Young Readers.</a:t>
            </a:r>
          </a:p>
          <a:p>
            <a:pPr marL="0" indent="0">
              <a:buNone/>
            </a:pPr>
            <a:endParaRPr lang="en-US" sz="1800" dirty="0" smtClean="0"/>
          </a:p>
          <a:p>
            <a:pPr marL="0" indent="0">
              <a:buNone/>
            </a:pPr>
            <a:r>
              <a:rPr lang="en-US" sz="1800" dirty="0" smtClean="0"/>
              <a:t>Level: Below-Average	Genre: Nonfiction</a:t>
            </a:r>
          </a:p>
          <a:p>
            <a:pPr marL="0" indent="0">
              <a:buNone/>
            </a:pPr>
            <a:endParaRPr lang="en-US" sz="1800" dirty="0"/>
          </a:p>
          <a:p>
            <a:pPr marL="0" indent="0">
              <a:buNone/>
            </a:pPr>
            <a:r>
              <a:rPr lang="en-US" sz="1800" i="1" dirty="0" smtClean="0"/>
              <a:t>Crinkleroot’s Guide to Knowing Animal Habitats</a:t>
            </a:r>
            <a:r>
              <a:rPr lang="en-US" sz="1800" dirty="0" smtClean="0"/>
              <a:t> is a nonfiction text that explores several different habitats: wetlands, woodlands, grasslands, drylands, etc. Crinkleroot, the habitat expert, travels in his green jeep to discover over eighty animals in their natural environments. This guide provides students with tips in order to identify animals within their own habitats. Several picture of these animals are provided and labeled within the text.</a:t>
            </a:r>
          </a:p>
          <a:p>
            <a:pPr marL="0" indent="0">
              <a:buNone/>
            </a:pPr>
            <a:endParaRPr lang="en-US" sz="1800" dirty="0"/>
          </a:p>
          <a:p>
            <a:pPr marL="0" indent="0">
              <a:buNone/>
            </a:pPr>
            <a:r>
              <a:rPr lang="en-US" sz="1800" dirty="0" smtClean="0"/>
              <a:t>This text contains several animals and habitats for the reader to discover. The students can activate their prior knowledge of these animals and habitats. Where have they seen the animals before? What did the animals’ home or habitat look like? The students can make connections between many different types of animals and their unique habitats. The text allows students to learn how to identify animals they coincide with within their own habitats.</a:t>
            </a:r>
          </a:p>
          <a:p>
            <a:pPr marL="0" indent="0">
              <a:buNone/>
            </a:pPr>
            <a:endParaRPr lang="en-US" sz="1800" dirty="0" smtClean="0"/>
          </a:p>
          <a:p>
            <a:pPr marL="0" indent="0">
              <a:buNone/>
            </a:pPr>
            <a:endParaRPr lang="en-US" sz="1800" dirty="0"/>
          </a:p>
          <a:p>
            <a:pPr marL="0" indent="0">
              <a:buNone/>
            </a:pPr>
            <a:endParaRPr lang="en-US" sz="1600" dirty="0"/>
          </a:p>
        </p:txBody>
      </p:sp>
      <p:pic>
        <p:nvPicPr>
          <p:cNvPr id="2" name="Picture 1" descr="crinklero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318" y="3049661"/>
            <a:ext cx="2480632" cy="3076502"/>
          </a:xfrm>
          <a:prstGeom prst="rect">
            <a:avLst/>
          </a:prstGeom>
        </p:spPr>
      </p:pic>
    </p:spTree>
    <p:extLst>
      <p:ext uri="{BB962C8B-B14F-4D97-AF65-F5344CB8AC3E}">
        <p14:creationId xmlns:p14="http://schemas.microsoft.com/office/powerpoint/2010/main" val="19391998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pPr algn="ctr"/>
            <a:r>
              <a:rPr lang="en-US" i="1" dirty="0" smtClean="0"/>
              <a:t>Wild Animal Neighbors </a:t>
            </a:r>
            <a:r>
              <a:rPr lang="en-US" dirty="0"/>
              <a:t>By </a:t>
            </a:r>
            <a:r>
              <a:rPr lang="en-US" dirty="0" smtClean="0"/>
              <a:t>Ann Downer</a:t>
            </a:r>
            <a:endParaRPr lang="en-US" dirty="0"/>
          </a:p>
        </p:txBody>
      </p:sp>
      <p:sp>
        <p:nvSpPr>
          <p:cNvPr id="3" name="Content Placeholder 2"/>
          <p:cNvSpPr>
            <a:spLocks noGrp="1"/>
          </p:cNvSpPr>
          <p:nvPr>
            <p:ph type="body" idx="2"/>
          </p:nvPr>
        </p:nvSpPr>
        <p:spPr>
          <a:xfrm>
            <a:off x="381000" y="1822450"/>
            <a:ext cx="2362200" cy="4144963"/>
          </a:xfrm>
        </p:spPr>
        <p:txBody>
          <a:bodyPr/>
          <a:lstStyle/>
          <a:p>
            <a:pPr marL="0" indent="0" algn="ctr">
              <a:buNone/>
            </a:pPr>
            <a:r>
              <a:rPr lang="en-US" dirty="0" smtClean="0"/>
              <a:t>(Linguistic)</a:t>
            </a:r>
          </a:p>
          <a:p>
            <a:pPr marL="0" indent="0">
              <a:buNone/>
            </a:pPr>
            <a:endParaRPr lang="en-US" dirty="0" smtClean="0"/>
          </a:p>
          <a:p>
            <a:pPr marL="0" indent="0" algn="ctr">
              <a:buNone/>
            </a:pPr>
            <a:endParaRPr lang="en-US" dirty="0"/>
          </a:p>
        </p:txBody>
      </p:sp>
      <p:sp>
        <p:nvSpPr>
          <p:cNvPr id="16" name="Content Placeholder 15"/>
          <p:cNvSpPr>
            <a:spLocks noGrp="1"/>
          </p:cNvSpPr>
          <p:nvPr>
            <p:ph sz="quarter" idx="1"/>
          </p:nvPr>
        </p:nvSpPr>
        <p:spPr/>
        <p:txBody>
          <a:bodyPr>
            <a:normAutofit fontScale="92500" lnSpcReduction="20000"/>
          </a:bodyPr>
          <a:lstStyle/>
          <a:p>
            <a:pPr marL="0" indent="0">
              <a:buNone/>
            </a:pPr>
            <a:r>
              <a:rPr lang="en-US" sz="1700" dirty="0" smtClean="0"/>
              <a:t>Downer, </a:t>
            </a:r>
            <a:r>
              <a:rPr lang="en-US" sz="1700" dirty="0"/>
              <a:t>A</a:t>
            </a:r>
            <a:r>
              <a:rPr lang="en-US" sz="1700" dirty="0" smtClean="0"/>
              <a:t>. (2014)</a:t>
            </a:r>
            <a:r>
              <a:rPr lang="en-US" sz="1700" dirty="0"/>
              <a:t>. </a:t>
            </a:r>
            <a:r>
              <a:rPr lang="en-US" sz="1700" i="1" dirty="0" smtClean="0"/>
              <a:t>Wild animal neighbors. </a:t>
            </a:r>
            <a:r>
              <a:rPr lang="en-US" sz="1700" dirty="0" smtClean="0"/>
              <a:t>Minneapolis, </a:t>
            </a:r>
            <a:r>
              <a:rPr lang="en-US" sz="1700" dirty="0" smtClean="0"/>
              <a:t>MN: </a:t>
            </a:r>
            <a:r>
              <a:rPr lang="en-US" sz="1700" dirty="0" smtClean="0"/>
              <a:t>Twenty-First Century Books.</a:t>
            </a:r>
            <a:endParaRPr lang="en-US" sz="1700" dirty="0"/>
          </a:p>
          <a:p>
            <a:pPr marL="0" indent="0">
              <a:buNone/>
            </a:pPr>
            <a:endParaRPr lang="en-US" sz="1700" dirty="0"/>
          </a:p>
          <a:p>
            <a:pPr marL="0" indent="0">
              <a:buNone/>
            </a:pPr>
            <a:r>
              <a:rPr lang="en-US" sz="1700" dirty="0"/>
              <a:t>Level: </a:t>
            </a:r>
            <a:r>
              <a:rPr lang="en-US" sz="1700" dirty="0" smtClean="0"/>
              <a:t>Average-Above</a:t>
            </a:r>
            <a:r>
              <a:rPr lang="en-US" sz="1700" dirty="0"/>
              <a:t>	Genre: </a:t>
            </a:r>
            <a:r>
              <a:rPr lang="en-US" sz="1700" dirty="0" smtClean="0"/>
              <a:t>Nonfiction</a:t>
            </a:r>
          </a:p>
          <a:p>
            <a:pPr marL="0" indent="0">
              <a:buNone/>
            </a:pPr>
            <a:endParaRPr lang="en-US" sz="1700" dirty="0"/>
          </a:p>
          <a:p>
            <a:pPr marL="0" indent="0">
              <a:buNone/>
            </a:pPr>
            <a:r>
              <a:rPr lang="en-US" sz="1700" i="1" dirty="0" smtClean="0"/>
              <a:t>Wild Animal Neighbors </a:t>
            </a:r>
            <a:r>
              <a:rPr lang="en-US" sz="1700" dirty="0" smtClean="0"/>
              <a:t>is a nonfiction text about the wild animals who are sharing our urban world. Wild animals are appearing in areas least expected by humans. Some of the animals have arrived by accident, but some have come to live. As the human population reaches seven billion and growing, the animal populations are losing more and more space. Their natural habitats are constantly changing and moving, resulting in our wild animal neighbors.</a:t>
            </a:r>
          </a:p>
          <a:p>
            <a:pPr marL="0" indent="0">
              <a:buNone/>
            </a:pPr>
            <a:endParaRPr lang="en-US" sz="1700" dirty="0"/>
          </a:p>
          <a:p>
            <a:pPr marL="0" indent="0">
              <a:buNone/>
            </a:pPr>
            <a:r>
              <a:rPr lang="en-US" sz="1700" dirty="0" smtClean="0"/>
              <a:t>This text presents readers with an important real world problem regarding humans and wild animals. As our space increases, their space </a:t>
            </a:r>
            <a:r>
              <a:rPr lang="en-US" sz="1700" dirty="0" smtClean="0"/>
              <a:t>decreases. </a:t>
            </a:r>
            <a:r>
              <a:rPr lang="en-US" sz="1700" dirty="0" smtClean="0"/>
              <a:t>The students can explore a variety of questions. How can we coexists with these wild animal neighbors? How are our actions affecting their survival? How will this affect our future? What would you do? The text allows students to brainstorm and determine what needs to be done in order for people and animals to live side by side within the same habitats.</a:t>
            </a:r>
          </a:p>
          <a:p>
            <a:pPr marL="0" indent="0">
              <a:buNone/>
            </a:pPr>
            <a:endParaRPr lang="en-US" sz="1700" dirty="0"/>
          </a:p>
          <a:p>
            <a:pPr marL="0" indent="0">
              <a:buNone/>
            </a:pPr>
            <a:endParaRPr lang="en-US" sz="1700" dirty="0"/>
          </a:p>
          <a:p>
            <a:pPr marL="0" indent="0">
              <a:buNone/>
            </a:pPr>
            <a:endParaRPr lang="en-US" dirty="0"/>
          </a:p>
        </p:txBody>
      </p:sp>
      <p:pic>
        <p:nvPicPr>
          <p:cNvPr id="2" name="Picture 1"/>
          <p:cNvPicPr>
            <a:picLocks noChangeAspect="1"/>
          </p:cNvPicPr>
          <p:nvPr/>
        </p:nvPicPr>
        <p:blipFill>
          <a:blip r:embed="rId2"/>
          <a:stretch>
            <a:fillRect/>
          </a:stretch>
        </p:blipFill>
        <p:spPr>
          <a:xfrm>
            <a:off x="231775" y="2397125"/>
            <a:ext cx="2559050" cy="2559050"/>
          </a:xfrm>
          <a:prstGeom prst="rect">
            <a:avLst/>
          </a:prstGeom>
        </p:spPr>
      </p:pic>
      <p:sp>
        <p:nvSpPr>
          <p:cNvPr id="4" name="TextBox 3"/>
          <p:cNvSpPr txBox="1"/>
          <p:nvPr/>
        </p:nvSpPr>
        <p:spPr>
          <a:xfrm>
            <a:off x="10874429" y="534865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391998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81000" y="1231900"/>
            <a:ext cx="2362200" cy="990600"/>
          </a:xfrm>
        </p:spPr>
        <p:txBody>
          <a:bodyPr/>
          <a:lstStyle/>
          <a:p>
            <a:pPr algn="ctr"/>
            <a:r>
              <a:rPr lang="en-US" i="1" dirty="0" smtClean="0"/>
              <a:t>Nature Recycles How About You? </a:t>
            </a:r>
            <a:r>
              <a:rPr lang="en-US" dirty="0" smtClean="0"/>
              <a:t>By Michelle Lord</a:t>
            </a:r>
            <a:endParaRPr lang="en-US" dirty="0"/>
          </a:p>
        </p:txBody>
      </p:sp>
      <p:sp>
        <p:nvSpPr>
          <p:cNvPr id="3" name="Content Placeholder 2"/>
          <p:cNvSpPr>
            <a:spLocks noGrp="1"/>
          </p:cNvSpPr>
          <p:nvPr>
            <p:ph type="body" idx="2"/>
          </p:nvPr>
        </p:nvSpPr>
        <p:spPr>
          <a:xfrm>
            <a:off x="381000" y="2139950"/>
            <a:ext cx="2362200" cy="4144963"/>
          </a:xfrm>
        </p:spPr>
        <p:txBody>
          <a:bodyPr/>
          <a:lstStyle/>
          <a:p>
            <a:pPr marL="0" indent="0" algn="ctr">
              <a:buNone/>
            </a:pPr>
            <a:r>
              <a:rPr lang="en-US" dirty="0" smtClean="0"/>
              <a:t>(Linguistic)</a:t>
            </a:r>
          </a:p>
          <a:p>
            <a:pPr marL="0" indent="0">
              <a:buNone/>
            </a:pPr>
            <a:endParaRPr lang="en-US" dirty="0" smtClean="0"/>
          </a:p>
          <a:p>
            <a:pPr marL="0" indent="0" algn="ctr">
              <a:buNone/>
            </a:pPr>
            <a:endParaRPr lang="en-US"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en-US" sz="1600" dirty="0" smtClean="0"/>
              <a:t>Lord, M. </a:t>
            </a:r>
            <a:r>
              <a:rPr lang="en-US" sz="1600" dirty="0"/>
              <a:t>(</a:t>
            </a:r>
            <a:r>
              <a:rPr lang="en-US" sz="1600" dirty="0" smtClean="0"/>
              <a:t>2013)</a:t>
            </a:r>
            <a:r>
              <a:rPr lang="en-US" sz="1600" dirty="0"/>
              <a:t>. </a:t>
            </a:r>
            <a:r>
              <a:rPr lang="en-US" sz="1600" i="1" dirty="0" smtClean="0"/>
              <a:t>Nature recycles how about you?. </a:t>
            </a:r>
            <a:r>
              <a:rPr lang="en-US" sz="1600" dirty="0" smtClean="0"/>
              <a:t>Mt. Pleasant, </a:t>
            </a:r>
            <a:r>
              <a:rPr lang="en-US" sz="1600" dirty="0" smtClean="0"/>
              <a:t>SC: </a:t>
            </a:r>
            <a:r>
              <a:rPr lang="en-US" sz="1600" dirty="0" smtClean="0"/>
              <a:t>Sylvan Dell Publishing.</a:t>
            </a:r>
            <a:endParaRPr lang="en-US" sz="1600" dirty="0"/>
          </a:p>
          <a:p>
            <a:pPr marL="0" indent="0">
              <a:buNone/>
            </a:pPr>
            <a:endParaRPr lang="en-US" sz="1600" dirty="0"/>
          </a:p>
          <a:p>
            <a:pPr marL="0" indent="0">
              <a:buNone/>
            </a:pPr>
            <a:r>
              <a:rPr lang="en-US" sz="1600" dirty="0"/>
              <a:t>Level: All		Genre: </a:t>
            </a:r>
            <a:r>
              <a:rPr lang="en-US" sz="1600" dirty="0" smtClean="0"/>
              <a:t>Nonfiction Picture Book</a:t>
            </a:r>
          </a:p>
          <a:p>
            <a:pPr marL="0" indent="0">
              <a:buNone/>
            </a:pPr>
            <a:endParaRPr lang="en-US" sz="1600" dirty="0"/>
          </a:p>
          <a:p>
            <a:pPr marL="0" indent="0">
              <a:buNone/>
            </a:pPr>
            <a:r>
              <a:rPr lang="en-US" sz="1600" i="1" dirty="0" smtClean="0"/>
              <a:t>Nature Recycles How About You?  </a:t>
            </a:r>
            <a:r>
              <a:rPr lang="en-US" sz="1600" dirty="0"/>
              <a:t>is a </a:t>
            </a:r>
            <a:r>
              <a:rPr lang="en-US" sz="1600" dirty="0" smtClean="0"/>
              <a:t>nonfiction picture book that contains a collection of animal facts. These facts explain how different animals from all over the world use recycled materials, including plants, within their own habitats. They use recycled materials for shelter, protection, and food. The text includes a variety of land and water animals </a:t>
            </a:r>
            <a:r>
              <a:rPr lang="en-US" sz="1600" dirty="0" smtClean="0"/>
              <a:t>and an explanatio</a:t>
            </a:r>
            <a:r>
              <a:rPr lang="en-US" sz="1600" dirty="0" smtClean="0"/>
              <a:t>n of</a:t>
            </a:r>
            <a:r>
              <a:rPr lang="en-US" sz="1600" dirty="0" smtClean="0"/>
              <a:t> </a:t>
            </a:r>
            <a:r>
              <a:rPr lang="en-US" sz="1600" dirty="0" smtClean="0"/>
              <a:t>how they recycle. It also includes how water recycles through the phases of the water cycle. Additional interactive resources and activities relating to this text can be found </a:t>
            </a:r>
            <a:r>
              <a:rPr lang="en-US" sz="1600" dirty="0"/>
              <a:t>at </a:t>
            </a:r>
            <a:r>
              <a:rPr lang="en-US" sz="1600" dirty="0">
                <a:hlinkClick r:id="rId2"/>
              </a:rPr>
              <a:t>http://sylvandellpublishing.com</a:t>
            </a:r>
            <a:r>
              <a:rPr lang="en-US" sz="1600" dirty="0" smtClean="0">
                <a:hlinkClick r:id="rId2"/>
              </a:rPr>
              <a:t>/</a:t>
            </a:r>
            <a:endParaRPr lang="en-US" sz="1600" dirty="0" smtClean="0"/>
          </a:p>
          <a:p>
            <a:pPr marL="0" indent="0">
              <a:buNone/>
            </a:pPr>
            <a:endParaRPr lang="en-US" sz="1600" dirty="0"/>
          </a:p>
          <a:p>
            <a:pPr marL="0" indent="0">
              <a:buNone/>
            </a:pPr>
            <a:r>
              <a:rPr lang="en-US" sz="1600" dirty="0" smtClean="0"/>
              <a:t>This text will inspire readers to conserve and protect the Earth’s environment. Habitats are constantly changing due to the natural process of recycling. On every other page, the text states the animal that recycles and then asks, “How about you?”, The students can collaborate with one another to discuss how they can recycle, which in return will benefit plant and animal habitats. The text provides students with an authentic purpose to recycle in order to conserve, protect, and enhance our environment.</a:t>
            </a:r>
            <a:endParaRPr lang="en-US" sz="1600" dirty="0"/>
          </a:p>
        </p:txBody>
      </p:sp>
      <p:pic>
        <p:nvPicPr>
          <p:cNvPr id="6" name="Picture 5"/>
          <p:cNvPicPr>
            <a:picLocks noChangeAspect="1"/>
          </p:cNvPicPr>
          <p:nvPr/>
        </p:nvPicPr>
        <p:blipFill>
          <a:blip r:embed="rId3"/>
          <a:stretch>
            <a:fillRect/>
          </a:stretch>
        </p:blipFill>
        <p:spPr>
          <a:xfrm>
            <a:off x="269875" y="2667000"/>
            <a:ext cx="2489200" cy="2955375"/>
          </a:xfrm>
          <a:prstGeom prst="rect">
            <a:avLst/>
          </a:prstGeom>
        </p:spPr>
      </p:pic>
    </p:spTree>
    <p:extLst>
      <p:ext uri="{BB962C8B-B14F-4D97-AF65-F5344CB8AC3E}">
        <p14:creationId xmlns:p14="http://schemas.microsoft.com/office/powerpoint/2010/main" val="193919988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ustom 3">
      <a:dk1>
        <a:sysClr val="windowText" lastClr="000000"/>
      </a:dk1>
      <a:lt1>
        <a:sysClr val="window" lastClr="FFFFFF"/>
      </a:lt1>
      <a:dk2>
        <a:srgbClr val="738450"/>
      </a:dk2>
      <a:lt2>
        <a:srgbClr val="E8E9D1"/>
      </a:lt2>
      <a:accent1>
        <a:srgbClr val="9EB060"/>
      </a:accent1>
      <a:accent2>
        <a:srgbClr val="D09A08"/>
      </a:accent2>
      <a:accent3>
        <a:srgbClr val="CCFF66"/>
      </a:accent3>
      <a:accent4>
        <a:srgbClr val="824F1C"/>
      </a:accent4>
      <a:accent5>
        <a:srgbClr val="511818"/>
      </a:accent5>
      <a:accent6>
        <a:srgbClr val="553876"/>
      </a:accent6>
      <a:hlink>
        <a:srgbClr val="929547"/>
      </a:hlink>
      <a:folHlink>
        <a:srgbClr val="56633C"/>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3159</TotalTime>
  <Words>923</Words>
  <Application>Microsoft Macintosh PowerPoint</Application>
  <PresentationFormat>On-screen Show (4:3)</PresentationFormat>
  <Paragraphs>201</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Civic</vt:lpstr>
      <vt:lpstr>Plant and Animal Habitats</vt:lpstr>
      <vt:lpstr>Text Set</vt:lpstr>
      <vt:lpstr>Violet Mackerel’s Natural Habitat by Anna Branford</vt:lpstr>
      <vt:lpstr>Habitats Poem</vt:lpstr>
      <vt:lpstr>Around the World: Who’s Been Here? By Lindsay Barrett George</vt:lpstr>
      <vt:lpstr>A Life in the Wild By Pamela S. Turner</vt:lpstr>
      <vt:lpstr>Crinkleroot’s Guide to  Knowing Animal Habitats by Jim Arnosky</vt:lpstr>
      <vt:lpstr>Wild Animal Neighbors By Ann Downer</vt:lpstr>
      <vt:lpstr>Nature Recycles How About You? By Michelle Lord</vt:lpstr>
      <vt:lpstr>Vanishing Habitats and Species By Jane Walker</vt:lpstr>
      <vt:lpstr>Life Science Through Infographics By Nadia Higgins</vt:lpstr>
      <vt:lpstr>Life Science Through Infographics By Nadia Higgins</vt:lpstr>
      <vt:lpstr>Brain Pop Jr. Habitat Movies</vt:lpstr>
      <vt:lpstr>Brain Pop Jr. Habitat Movies</vt:lpstr>
      <vt:lpstr>National Geographic Wild Animal Atlas</vt:lpstr>
      <vt:lpstr>Additional Resources and Electronic Activities</vt:lpstr>
      <vt:lpstr>Additional Resources and Electronic Activities</vt:lpstr>
      <vt:lpstr>Additional Resources and Electronic Activities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Lacen Kinkel</dc:creator>
  <cp:lastModifiedBy>Mary Lacen Kinkel</cp:lastModifiedBy>
  <cp:revision>167</cp:revision>
  <dcterms:created xsi:type="dcterms:W3CDTF">2014-07-28T03:23:49Z</dcterms:created>
  <dcterms:modified xsi:type="dcterms:W3CDTF">2014-08-01T01:59:45Z</dcterms:modified>
</cp:coreProperties>
</file>